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media/image4.jpg" ContentType="image/jpeg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media/image19.jpg" ContentType="image/jpeg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7"/>
  </p:notesMasterIdLst>
  <p:sldIdLst>
    <p:sldId id="256" r:id="rId2"/>
    <p:sldId id="257" r:id="rId3"/>
    <p:sldId id="334" r:id="rId4"/>
    <p:sldId id="259" r:id="rId5"/>
    <p:sldId id="260" r:id="rId6"/>
    <p:sldId id="305" r:id="rId7"/>
    <p:sldId id="265" r:id="rId8"/>
    <p:sldId id="342" r:id="rId9"/>
    <p:sldId id="385" r:id="rId10"/>
    <p:sldId id="270" r:id="rId11"/>
    <p:sldId id="393" r:id="rId12"/>
    <p:sldId id="273" r:id="rId13"/>
    <p:sldId id="390" r:id="rId14"/>
    <p:sldId id="387" r:id="rId15"/>
    <p:sldId id="384" r:id="rId16"/>
    <p:sldId id="378" r:id="rId17"/>
    <p:sldId id="267" r:id="rId18"/>
    <p:sldId id="380" r:id="rId19"/>
    <p:sldId id="381" r:id="rId20"/>
    <p:sldId id="382" r:id="rId21"/>
    <p:sldId id="347" r:id="rId22"/>
    <p:sldId id="348" r:id="rId23"/>
    <p:sldId id="383" r:id="rId24"/>
    <p:sldId id="391" r:id="rId25"/>
    <p:sldId id="379" r:id="rId26"/>
    <p:sldId id="350" r:id="rId27"/>
    <p:sldId id="351" r:id="rId28"/>
    <p:sldId id="352" r:id="rId29"/>
    <p:sldId id="353" r:id="rId30"/>
    <p:sldId id="354" r:id="rId31"/>
    <p:sldId id="272" r:id="rId32"/>
    <p:sldId id="392" r:id="rId33"/>
    <p:sldId id="306" r:id="rId34"/>
    <p:sldId id="355" r:id="rId35"/>
    <p:sldId id="356" r:id="rId36"/>
    <p:sldId id="304" r:id="rId37"/>
    <p:sldId id="312" r:id="rId38"/>
    <p:sldId id="313" r:id="rId39"/>
    <p:sldId id="300" r:id="rId40"/>
    <p:sldId id="364" r:id="rId41"/>
    <p:sldId id="281" r:id="rId42"/>
    <p:sldId id="377" r:id="rId43"/>
    <p:sldId id="301" r:id="rId44"/>
    <p:sldId id="302" r:id="rId45"/>
    <p:sldId id="335" r:id="rId46"/>
  </p:sldIdLst>
  <p:sldSz cx="9144000" cy="5143500" type="screen16x9"/>
  <p:notesSz cx="9144000" cy="51435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965"/>
    <p:restoredTop sz="94719"/>
  </p:normalViewPr>
  <p:slideViewPr>
    <p:cSldViewPr>
      <p:cViewPr varScale="1">
        <p:scale>
          <a:sx n="196" d="100"/>
          <a:sy n="196" d="100"/>
        </p:scale>
        <p:origin x="672" y="17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9D4DEE-AA18-4B6A-845C-60AFD9463AA2}" type="datetimeFigureOut">
              <a:rPr lang="ru-RU" smtClean="0"/>
              <a:t>02.08.2024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642938"/>
            <a:ext cx="3086100" cy="17367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914400" y="2474913"/>
            <a:ext cx="7315200" cy="20256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5180013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375BB5-C319-4CC0-9F8F-8FE78AD357C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378734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e823becd0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e823becd0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79522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51169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69022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01709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8" name="Google Shape;478;p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10889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19408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97235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191176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805267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34760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1" name="Google Shape;231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df29b9fb24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df29b9fb24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330556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054120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995387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836418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df29b9fb24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df29b9fb24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779406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553403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8" name="Google Shape;478;p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df6222e6a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df6222e6a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8" name="Google Shape;478;p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030536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3" name="Google Shape;483;p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df29b9fb24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df29b9fb24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2" name="Google Shape;492;p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e823becd0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e823becd0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21183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8" name="Google Shape;478;p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66388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08208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8" name="Google Shape;478;p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18495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96836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48853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573575" y="388001"/>
            <a:ext cx="7996849" cy="4978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8/2/24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100" b="1" i="0">
                <a:solidFill>
                  <a:schemeClr val="tx1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8/2/24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99" cy="51434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100" b="1" i="0">
                <a:solidFill>
                  <a:schemeClr val="tx1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727549" y="1317655"/>
            <a:ext cx="2095500" cy="32054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500" b="0" i="0">
                <a:solidFill>
                  <a:schemeClr val="tx1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417087" y="1115827"/>
            <a:ext cx="1866265" cy="35356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1" i="0">
                <a:solidFill>
                  <a:schemeClr val="bg1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8/2/24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99" cy="51434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100" b="1" i="0">
                <a:solidFill>
                  <a:schemeClr val="tx1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8/2/24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8/2/24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Тема вебинара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19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500"/>
              <a:buNone/>
              <a:defRPr sz="1500">
                <a:solidFill>
                  <a:srgbClr val="FF99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ubTitle" idx="2"/>
          </p:nvPr>
        </p:nvSpPr>
        <p:spPr>
          <a:xfrm>
            <a:off x="3135425" y="2978831"/>
            <a:ext cx="5856300" cy="58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subTitle" idx="3"/>
          </p:nvPr>
        </p:nvSpPr>
        <p:spPr>
          <a:xfrm>
            <a:off x="3135425" y="3278981"/>
            <a:ext cx="58563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ubTitle" idx="4"/>
          </p:nvPr>
        </p:nvSpPr>
        <p:spPr>
          <a:xfrm>
            <a:off x="3135425" y="3662550"/>
            <a:ext cx="5856300" cy="10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23388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Разделительный слайд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29" name="Google Shape;29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7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193350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Заголовок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458636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238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657422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7696200" y="4876800"/>
            <a:ext cx="1295399" cy="1523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12554" y="388000"/>
            <a:ext cx="8718890" cy="970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100" b="1" i="0">
                <a:solidFill>
                  <a:schemeClr val="tx1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95799" y="1421874"/>
            <a:ext cx="8535035" cy="19177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8/2/24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rP_k8cpsNWY" TargetMode="External"/><Relationship Id="rId2" Type="http://schemas.openxmlformats.org/officeDocument/2006/relationships/hyperlink" Target="https://www.youtube.com/watch?v=JwpFvFpbOGc" TargetMode="Externa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0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20.png"/><Relationship Id="rId5" Type="http://schemas.openxmlformats.org/officeDocument/2006/relationships/image" Target="../media/image210.png"/><Relationship Id="rId4" Type="http://schemas.openxmlformats.org/officeDocument/2006/relationships/image" Target="../media/image5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0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5" Type="http://schemas.openxmlformats.org/officeDocument/2006/relationships/hyperlink" Target="https://distill.pub/2017/momentum/" TargetMode="External"/><Relationship Id="rId4" Type="http://schemas.openxmlformats.org/officeDocument/2006/relationships/image" Target="../media/image20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www.linkedin.com/in/igor-stureiko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4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gi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0.gi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2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hyperlink" Target="https://distill.pub/2017/momentum/" TargetMode="External"/><Relationship Id="rId3" Type="http://schemas.openxmlformats.org/officeDocument/2006/relationships/hyperlink" Target="https://www.youtube.com/watch?v=f9oDe4Yq4E0" TargetMode="External"/><Relationship Id="rId7" Type="http://schemas.openxmlformats.org/officeDocument/2006/relationships/hyperlink" Target="https://habr.com/ru/companies/skillfactory/articles/552394/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habr.com/ru/articles/318970/" TargetMode="External"/><Relationship Id="rId5" Type="http://schemas.openxmlformats.org/officeDocument/2006/relationships/hyperlink" Target="https://www.youtube.com/watch?v=rP_k8cpsNWY" TargetMode="External"/><Relationship Id="rId4" Type="http://schemas.openxmlformats.org/officeDocument/2006/relationships/hyperlink" Target="https://www.youtube.com/watch?v=JwpFvFpbOGc" TargetMode="Externa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4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www.linkedin.com/in/igor-stureiko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f9oDe4Yq4E0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99" cy="514349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017674" y="4414306"/>
            <a:ext cx="1649326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FFFFFF"/>
                </a:solidFill>
                <a:latin typeface="Roboto"/>
                <a:cs typeface="Roboto"/>
              </a:rPr>
              <a:t>otus.ru</a:t>
            </a:r>
            <a:endParaRPr sz="1800" dirty="0">
              <a:latin typeface="Roboto"/>
              <a:cs typeface="Roboto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017674" y="1745501"/>
            <a:ext cx="7516726" cy="13336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6555"/>
              </a:lnSpc>
              <a:spcBef>
                <a:spcPts val="100"/>
              </a:spcBef>
            </a:pPr>
            <a:r>
              <a:rPr sz="5600" spc="-35" dirty="0">
                <a:solidFill>
                  <a:srgbClr val="FFFFFF"/>
                </a:solidFill>
              </a:rPr>
              <a:t>ML</a:t>
            </a:r>
            <a:r>
              <a:rPr sz="5600" spc="-45" dirty="0">
                <a:solidFill>
                  <a:srgbClr val="FFFFFF"/>
                </a:solidFill>
              </a:rPr>
              <a:t> </a:t>
            </a:r>
            <a:r>
              <a:rPr lang="en-US" sz="5600" spc="20" dirty="0">
                <a:solidFill>
                  <a:srgbClr val="FFFFFF"/>
                </a:solidFill>
              </a:rPr>
              <a:t>Professional</a:t>
            </a:r>
            <a:endParaRPr sz="5600" dirty="0"/>
          </a:p>
          <a:p>
            <a:pPr marL="12700" marR="5080">
              <a:lnSpc>
                <a:spcPts val="3350"/>
              </a:lnSpc>
              <a:spcBef>
                <a:spcPts val="254"/>
              </a:spcBef>
            </a:pPr>
            <a:r>
              <a:rPr lang="ru-RU" spc="-10" dirty="0">
                <a:solidFill>
                  <a:srgbClr val="FFFFFF"/>
                </a:solidFill>
              </a:rPr>
              <a:t>Продвинутые методы оптимизации</a:t>
            </a:r>
            <a:endParaRPr lang="en-US" spc="-10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44478" y="404083"/>
            <a:ext cx="5512744" cy="343557"/>
          </a:xfrm>
          <a:prstGeom prst="rect">
            <a:avLst/>
          </a:prstGeom>
        </p:spPr>
        <p:txBody>
          <a:bodyPr vert="horz" wrap="square" lIns="0" tIns="8637" rIns="0" bIns="0" rtlCol="0">
            <a:spAutoFit/>
          </a:bodyPr>
          <a:lstStyle/>
          <a:p>
            <a:pPr marL="8637">
              <a:spcBef>
                <a:spcPts val="68"/>
              </a:spcBef>
            </a:pPr>
            <a:r>
              <a:rPr sz="2176" spc="-78" dirty="0" err="1"/>
              <a:t>Нейрон</a:t>
            </a:r>
            <a:r>
              <a:rPr sz="2176" spc="-78" dirty="0"/>
              <a:t> j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991758" y="2190554"/>
            <a:ext cx="484551" cy="658954"/>
          </a:xfrm>
          <a:prstGeom prst="rect">
            <a:avLst/>
          </a:prstGeom>
          <a:ln w="9359">
            <a:solidFill>
              <a:srgbClr val="000000"/>
            </a:solidFill>
          </a:ln>
        </p:spPr>
        <p:txBody>
          <a:bodyPr vert="horz" wrap="square" lIns="0" tIns="30662" rIns="0" bIns="0" rtlCol="0">
            <a:spAutoFit/>
          </a:bodyPr>
          <a:lstStyle/>
          <a:p>
            <a:pPr marL="60893">
              <a:spcBef>
                <a:spcPts val="241"/>
              </a:spcBef>
            </a:pPr>
            <a:r>
              <a:rPr sz="4081" spc="-58" dirty="0">
                <a:latin typeface="Symbol"/>
                <a:cs typeface="Symbol"/>
              </a:rPr>
              <a:t></a:t>
            </a:r>
            <a:endParaRPr sz="4081">
              <a:latin typeface="Symbol"/>
              <a:cs typeface="Symbo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286139" y="2078904"/>
            <a:ext cx="705666" cy="435319"/>
            <a:chOff x="1680838" y="3056759"/>
            <a:chExt cx="1037590" cy="640080"/>
          </a:xfrm>
        </p:grpSpPr>
        <p:sp>
          <p:nvSpPr>
            <p:cNvPr id="5" name="object 5"/>
            <p:cNvSpPr/>
            <p:nvPr/>
          </p:nvSpPr>
          <p:spPr>
            <a:xfrm>
              <a:off x="1685518" y="3061439"/>
              <a:ext cx="972819" cy="598805"/>
            </a:xfrm>
            <a:custGeom>
              <a:avLst/>
              <a:gdLst/>
              <a:ahLst/>
              <a:cxnLst/>
              <a:rect l="l" t="t" r="r" b="b"/>
              <a:pathLst>
                <a:path w="972819" h="598804">
                  <a:moveTo>
                    <a:pt x="0" y="0"/>
                  </a:moveTo>
                  <a:lnTo>
                    <a:pt x="972362" y="598322"/>
                  </a:lnTo>
                </a:path>
              </a:pathLst>
            </a:custGeom>
            <a:ln w="935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24"/>
            </a:p>
          </p:txBody>
        </p:sp>
        <p:sp>
          <p:nvSpPr>
            <p:cNvPr id="6" name="object 6"/>
            <p:cNvSpPr/>
            <p:nvPr/>
          </p:nvSpPr>
          <p:spPr>
            <a:xfrm>
              <a:off x="2633764" y="3625205"/>
              <a:ext cx="84455" cy="71755"/>
            </a:xfrm>
            <a:custGeom>
              <a:avLst/>
              <a:gdLst/>
              <a:ahLst/>
              <a:cxnLst/>
              <a:rect l="l" t="t" r="r" b="b"/>
              <a:pathLst>
                <a:path w="84455" h="71754">
                  <a:moveTo>
                    <a:pt x="39598" y="0"/>
                  </a:moveTo>
                  <a:lnTo>
                    <a:pt x="0" y="64071"/>
                  </a:lnTo>
                  <a:lnTo>
                    <a:pt x="84239" y="71640"/>
                  </a:lnTo>
                  <a:lnTo>
                    <a:pt x="3959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24"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2177867" y="2779383"/>
            <a:ext cx="814064" cy="979468"/>
            <a:chOff x="1521637" y="4086723"/>
            <a:chExt cx="1196975" cy="1440180"/>
          </a:xfrm>
        </p:grpSpPr>
        <p:sp>
          <p:nvSpPr>
            <p:cNvPr id="8" name="object 8"/>
            <p:cNvSpPr/>
            <p:nvPr/>
          </p:nvSpPr>
          <p:spPr>
            <a:xfrm>
              <a:off x="1526400" y="4120200"/>
              <a:ext cx="1126490" cy="450215"/>
            </a:xfrm>
            <a:custGeom>
              <a:avLst/>
              <a:gdLst/>
              <a:ahLst/>
              <a:cxnLst/>
              <a:rect l="l" t="t" r="r" b="b"/>
              <a:pathLst>
                <a:path w="1126489" h="450214">
                  <a:moveTo>
                    <a:pt x="0" y="449643"/>
                  </a:moveTo>
                  <a:lnTo>
                    <a:pt x="1126083" y="0"/>
                  </a:lnTo>
                </a:path>
              </a:pathLst>
            </a:custGeom>
            <a:ln w="935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24"/>
            </a:p>
          </p:txBody>
        </p:sp>
        <p:sp>
          <p:nvSpPr>
            <p:cNvPr id="9" name="object 9"/>
            <p:cNvSpPr/>
            <p:nvPr/>
          </p:nvSpPr>
          <p:spPr>
            <a:xfrm>
              <a:off x="2633764" y="4086723"/>
              <a:ext cx="84455" cy="70485"/>
            </a:xfrm>
            <a:custGeom>
              <a:avLst/>
              <a:gdLst/>
              <a:ahLst/>
              <a:cxnLst/>
              <a:rect l="l" t="t" r="r" b="b"/>
              <a:pathLst>
                <a:path w="84455" h="70485">
                  <a:moveTo>
                    <a:pt x="0" y="0"/>
                  </a:moveTo>
                  <a:lnTo>
                    <a:pt x="28079" y="70205"/>
                  </a:lnTo>
                  <a:lnTo>
                    <a:pt x="84239" y="7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24"/>
            </a:p>
          </p:txBody>
        </p:sp>
        <p:sp>
          <p:nvSpPr>
            <p:cNvPr id="10" name="object 10"/>
            <p:cNvSpPr/>
            <p:nvPr/>
          </p:nvSpPr>
          <p:spPr>
            <a:xfrm>
              <a:off x="1526400" y="4303080"/>
              <a:ext cx="1143635" cy="1219200"/>
            </a:xfrm>
            <a:custGeom>
              <a:avLst/>
              <a:gdLst/>
              <a:ahLst/>
              <a:cxnLst/>
              <a:rect l="l" t="t" r="r" b="b"/>
              <a:pathLst>
                <a:path w="1143635" h="1219200">
                  <a:moveTo>
                    <a:pt x="0" y="1218603"/>
                  </a:moveTo>
                  <a:lnTo>
                    <a:pt x="1143355" y="0"/>
                  </a:lnTo>
                </a:path>
              </a:pathLst>
            </a:custGeom>
            <a:ln w="935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24"/>
            </a:p>
          </p:txBody>
        </p:sp>
        <p:sp>
          <p:nvSpPr>
            <p:cNvPr id="11" name="object 11"/>
            <p:cNvSpPr/>
            <p:nvPr/>
          </p:nvSpPr>
          <p:spPr>
            <a:xfrm>
              <a:off x="2638806" y="4251607"/>
              <a:ext cx="79375" cy="81280"/>
            </a:xfrm>
            <a:custGeom>
              <a:avLst/>
              <a:gdLst/>
              <a:ahLst/>
              <a:cxnLst/>
              <a:rect l="l" t="t" r="r" b="b"/>
              <a:pathLst>
                <a:path w="79375" h="81279">
                  <a:moveTo>
                    <a:pt x="79197" y="0"/>
                  </a:moveTo>
                  <a:lnTo>
                    <a:pt x="0" y="29159"/>
                  </a:lnTo>
                  <a:lnTo>
                    <a:pt x="55079" y="81000"/>
                  </a:lnTo>
                  <a:lnTo>
                    <a:pt x="7919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24"/>
            </a:p>
          </p:txBody>
        </p:sp>
      </p:grpSp>
      <p:grpSp>
        <p:nvGrpSpPr>
          <p:cNvPr id="15" name="object 15"/>
          <p:cNvGrpSpPr/>
          <p:nvPr/>
        </p:nvGrpSpPr>
        <p:grpSpPr>
          <a:xfrm>
            <a:off x="3474085" y="2542385"/>
            <a:ext cx="650818" cy="51824"/>
            <a:chOff x="3427558" y="3738248"/>
            <a:chExt cx="956944" cy="76200"/>
          </a:xfrm>
        </p:grpSpPr>
        <p:sp>
          <p:nvSpPr>
            <p:cNvPr id="16" name="object 16"/>
            <p:cNvSpPr/>
            <p:nvPr/>
          </p:nvSpPr>
          <p:spPr>
            <a:xfrm>
              <a:off x="3432238" y="3775687"/>
              <a:ext cx="881380" cy="635"/>
            </a:xfrm>
            <a:custGeom>
              <a:avLst/>
              <a:gdLst/>
              <a:ahLst/>
              <a:cxnLst/>
              <a:rect l="l" t="t" r="r" b="b"/>
              <a:pathLst>
                <a:path w="881379" h="635">
                  <a:moveTo>
                    <a:pt x="0" y="0"/>
                  </a:moveTo>
                  <a:lnTo>
                    <a:pt x="881278" y="355"/>
                  </a:lnTo>
                </a:path>
              </a:pathLst>
            </a:custGeom>
            <a:ln w="935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24"/>
            </a:p>
          </p:txBody>
        </p:sp>
        <p:sp>
          <p:nvSpPr>
            <p:cNvPr id="17" name="object 17"/>
            <p:cNvSpPr/>
            <p:nvPr/>
          </p:nvSpPr>
          <p:spPr>
            <a:xfrm>
              <a:off x="4308475" y="3738248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0"/>
                  </a:moveTo>
                  <a:lnTo>
                    <a:pt x="0" y="75590"/>
                  </a:lnTo>
                  <a:lnTo>
                    <a:pt x="75603" y="377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24"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4186870" y="2085266"/>
            <a:ext cx="970398" cy="812357"/>
          </a:xfrm>
          <a:prstGeom prst="rect">
            <a:avLst/>
          </a:prstGeom>
          <a:ln w="9359">
            <a:solidFill>
              <a:srgbClr val="000000"/>
            </a:solidFill>
          </a:ln>
        </p:spPr>
        <p:txBody>
          <a:bodyPr vert="horz" wrap="square" lIns="0" tIns="389973" rIns="0" bIns="0" rtlCol="0" anchor="ctr">
            <a:spAutoFit/>
          </a:bodyPr>
          <a:lstStyle/>
          <a:p>
            <a:pPr marL="60893">
              <a:spcBef>
                <a:spcPts val="3071"/>
              </a:spcBef>
            </a:pPr>
            <a:endParaRPr sz="2720" dirty="0">
              <a:latin typeface="Arial"/>
              <a:cs typeface="Arial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5202387" y="2488765"/>
            <a:ext cx="1190217" cy="51824"/>
            <a:chOff x="5968803" y="3659406"/>
            <a:chExt cx="1750060" cy="76200"/>
          </a:xfrm>
        </p:grpSpPr>
        <p:sp>
          <p:nvSpPr>
            <p:cNvPr id="21" name="object 21"/>
            <p:cNvSpPr/>
            <p:nvPr/>
          </p:nvSpPr>
          <p:spPr>
            <a:xfrm>
              <a:off x="5973482" y="3696846"/>
              <a:ext cx="1674495" cy="635"/>
            </a:xfrm>
            <a:custGeom>
              <a:avLst/>
              <a:gdLst/>
              <a:ahLst/>
              <a:cxnLst/>
              <a:rect l="l" t="t" r="r" b="b"/>
              <a:pathLst>
                <a:path w="1674495" h="635">
                  <a:moveTo>
                    <a:pt x="0" y="0"/>
                  </a:moveTo>
                  <a:lnTo>
                    <a:pt x="1674355" y="355"/>
                  </a:lnTo>
                </a:path>
              </a:pathLst>
            </a:custGeom>
            <a:ln w="935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24"/>
            </a:p>
          </p:txBody>
        </p:sp>
        <p:sp>
          <p:nvSpPr>
            <p:cNvPr id="22" name="object 22"/>
            <p:cNvSpPr/>
            <p:nvPr/>
          </p:nvSpPr>
          <p:spPr>
            <a:xfrm>
              <a:off x="7642796" y="3659406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0"/>
                  </a:moveTo>
                  <a:lnTo>
                    <a:pt x="0" y="75590"/>
                  </a:lnTo>
                  <a:lnTo>
                    <a:pt x="75603" y="377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24"/>
            </a:p>
          </p:txBody>
        </p:sp>
      </p:grpSp>
      <p:sp>
        <p:nvSpPr>
          <p:cNvPr id="70" name="Freeform 69">
            <a:extLst>
              <a:ext uri="{FF2B5EF4-FFF2-40B4-BE49-F238E27FC236}">
                <a16:creationId xmlns:a16="http://schemas.microsoft.com/office/drawing/2014/main" id="{496D293E-FE6A-9C4B-9108-A2DCB26A151E}"/>
              </a:ext>
            </a:extLst>
          </p:cNvPr>
          <p:cNvSpPr/>
          <p:nvPr/>
        </p:nvSpPr>
        <p:spPr>
          <a:xfrm>
            <a:off x="6133210" y="893889"/>
            <a:ext cx="1197945" cy="981923"/>
          </a:xfrm>
          <a:custGeom>
            <a:avLst/>
            <a:gdLst>
              <a:gd name="connsiteX0" fmla="*/ 582606 w 1197945"/>
              <a:gd name="connsiteY0" fmla="*/ 52369 h 981923"/>
              <a:gd name="connsiteX1" fmla="*/ 536783 w 1197945"/>
              <a:gd name="connsiteY1" fmla="*/ 58915 h 981923"/>
              <a:gd name="connsiteX2" fmla="*/ 425499 w 1197945"/>
              <a:gd name="connsiteY2" fmla="*/ 72007 h 981923"/>
              <a:gd name="connsiteX3" fmla="*/ 360037 w 1197945"/>
              <a:gd name="connsiteY3" fmla="*/ 117830 h 981923"/>
              <a:gd name="connsiteX4" fmla="*/ 340399 w 1197945"/>
              <a:gd name="connsiteY4" fmla="*/ 130922 h 981923"/>
              <a:gd name="connsiteX5" fmla="*/ 320761 w 1197945"/>
              <a:gd name="connsiteY5" fmla="*/ 150561 h 981923"/>
              <a:gd name="connsiteX6" fmla="*/ 294576 w 1197945"/>
              <a:gd name="connsiteY6" fmla="*/ 170200 h 981923"/>
              <a:gd name="connsiteX7" fmla="*/ 274938 w 1197945"/>
              <a:gd name="connsiteY7" fmla="*/ 196384 h 981923"/>
              <a:gd name="connsiteX8" fmla="*/ 229115 w 1197945"/>
              <a:gd name="connsiteY8" fmla="*/ 229115 h 981923"/>
              <a:gd name="connsiteX9" fmla="*/ 189837 w 1197945"/>
              <a:gd name="connsiteY9" fmla="*/ 268392 h 981923"/>
              <a:gd name="connsiteX10" fmla="*/ 163653 w 1197945"/>
              <a:gd name="connsiteY10" fmla="*/ 294576 h 981923"/>
              <a:gd name="connsiteX11" fmla="*/ 117830 w 1197945"/>
              <a:gd name="connsiteY11" fmla="*/ 333854 h 981923"/>
              <a:gd name="connsiteX12" fmla="*/ 104738 w 1197945"/>
              <a:gd name="connsiteY12" fmla="*/ 353492 h 981923"/>
              <a:gd name="connsiteX13" fmla="*/ 78553 w 1197945"/>
              <a:gd name="connsiteY13" fmla="*/ 379676 h 981923"/>
              <a:gd name="connsiteX14" fmla="*/ 32730 w 1197945"/>
              <a:gd name="connsiteY14" fmla="*/ 438592 h 981923"/>
              <a:gd name="connsiteX15" fmla="*/ 26184 w 1197945"/>
              <a:gd name="connsiteY15" fmla="*/ 458230 h 981923"/>
              <a:gd name="connsiteX16" fmla="*/ 13091 w 1197945"/>
              <a:gd name="connsiteY16" fmla="*/ 477868 h 981923"/>
              <a:gd name="connsiteX17" fmla="*/ 0 w 1197945"/>
              <a:gd name="connsiteY17" fmla="*/ 517146 h 981923"/>
              <a:gd name="connsiteX18" fmla="*/ 13091 w 1197945"/>
              <a:gd name="connsiteY18" fmla="*/ 621884 h 981923"/>
              <a:gd name="connsiteX19" fmla="*/ 26184 w 1197945"/>
              <a:gd name="connsiteY19" fmla="*/ 648068 h 981923"/>
              <a:gd name="connsiteX20" fmla="*/ 32730 w 1197945"/>
              <a:gd name="connsiteY20" fmla="*/ 667707 h 981923"/>
              <a:gd name="connsiteX21" fmla="*/ 45823 w 1197945"/>
              <a:gd name="connsiteY21" fmla="*/ 693892 h 981923"/>
              <a:gd name="connsiteX22" fmla="*/ 52369 w 1197945"/>
              <a:gd name="connsiteY22" fmla="*/ 713530 h 981923"/>
              <a:gd name="connsiteX23" fmla="*/ 72007 w 1197945"/>
              <a:gd name="connsiteY23" fmla="*/ 739715 h 981923"/>
              <a:gd name="connsiteX24" fmla="*/ 85099 w 1197945"/>
              <a:gd name="connsiteY24" fmla="*/ 765899 h 981923"/>
              <a:gd name="connsiteX25" fmla="*/ 144015 w 1197945"/>
              <a:gd name="connsiteY25" fmla="*/ 818268 h 981923"/>
              <a:gd name="connsiteX26" fmla="*/ 170199 w 1197945"/>
              <a:gd name="connsiteY26" fmla="*/ 837907 h 981923"/>
              <a:gd name="connsiteX27" fmla="*/ 202930 w 1197945"/>
              <a:gd name="connsiteY27" fmla="*/ 857546 h 981923"/>
              <a:gd name="connsiteX28" fmla="*/ 229115 w 1197945"/>
              <a:gd name="connsiteY28" fmla="*/ 877184 h 981923"/>
              <a:gd name="connsiteX29" fmla="*/ 248753 w 1197945"/>
              <a:gd name="connsiteY29" fmla="*/ 883730 h 981923"/>
              <a:gd name="connsiteX30" fmla="*/ 314214 w 1197945"/>
              <a:gd name="connsiteY30" fmla="*/ 923007 h 981923"/>
              <a:gd name="connsiteX31" fmla="*/ 353491 w 1197945"/>
              <a:gd name="connsiteY31" fmla="*/ 936099 h 981923"/>
              <a:gd name="connsiteX32" fmla="*/ 379676 w 1197945"/>
              <a:gd name="connsiteY32" fmla="*/ 949191 h 981923"/>
              <a:gd name="connsiteX33" fmla="*/ 477868 w 1197945"/>
              <a:gd name="connsiteY33" fmla="*/ 968830 h 981923"/>
              <a:gd name="connsiteX34" fmla="*/ 615337 w 1197945"/>
              <a:gd name="connsiteY34" fmla="*/ 981923 h 981923"/>
              <a:gd name="connsiteX35" fmla="*/ 890276 w 1197945"/>
              <a:gd name="connsiteY35" fmla="*/ 975376 h 981923"/>
              <a:gd name="connsiteX36" fmla="*/ 916460 w 1197945"/>
              <a:gd name="connsiteY36" fmla="*/ 968830 h 981923"/>
              <a:gd name="connsiteX37" fmla="*/ 975375 w 1197945"/>
              <a:gd name="connsiteY37" fmla="*/ 936099 h 981923"/>
              <a:gd name="connsiteX38" fmla="*/ 995014 w 1197945"/>
              <a:gd name="connsiteY38" fmla="*/ 929553 h 981923"/>
              <a:gd name="connsiteX39" fmla="*/ 1027745 w 1197945"/>
              <a:gd name="connsiteY39" fmla="*/ 903368 h 981923"/>
              <a:gd name="connsiteX40" fmla="*/ 1073568 w 1197945"/>
              <a:gd name="connsiteY40" fmla="*/ 870638 h 981923"/>
              <a:gd name="connsiteX41" fmla="*/ 1119391 w 1197945"/>
              <a:gd name="connsiteY41" fmla="*/ 824814 h 981923"/>
              <a:gd name="connsiteX42" fmla="*/ 1145575 w 1197945"/>
              <a:gd name="connsiteY42" fmla="*/ 798630 h 981923"/>
              <a:gd name="connsiteX43" fmla="*/ 1184852 w 1197945"/>
              <a:gd name="connsiteY43" fmla="*/ 726622 h 981923"/>
              <a:gd name="connsiteX44" fmla="*/ 1197945 w 1197945"/>
              <a:gd name="connsiteY44" fmla="*/ 680799 h 981923"/>
              <a:gd name="connsiteX45" fmla="*/ 1191399 w 1197945"/>
              <a:gd name="connsiteY45" fmla="*/ 543330 h 981923"/>
              <a:gd name="connsiteX46" fmla="*/ 1184852 w 1197945"/>
              <a:gd name="connsiteY46" fmla="*/ 523692 h 981923"/>
              <a:gd name="connsiteX47" fmla="*/ 1178306 w 1197945"/>
              <a:gd name="connsiteY47" fmla="*/ 497507 h 981923"/>
              <a:gd name="connsiteX48" fmla="*/ 1145575 w 1197945"/>
              <a:gd name="connsiteY48" fmla="*/ 458230 h 981923"/>
              <a:gd name="connsiteX49" fmla="*/ 1125937 w 1197945"/>
              <a:gd name="connsiteY49" fmla="*/ 432045 h 981923"/>
              <a:gd name="connsiteX50" fmla="*/ 1080114 w 1197945"/>
              <a:gd name="connsiteY50" fmla="*/ 399315 h 981923"/>
              <a:gd name="connsiteX51" fmla="*/ 1047383 w 1197945"/>
              <a:gd name="connsiteY51" fmla="*/ 373130 h 981923"/>
              <a:gd name="connsiteX52" fmla="*/ 995014 w 1197945"/>
              <a:gd name="connsiteY52" fmla="*/ 320761 h 981923"/>
              <a:gd name="connsiteX53" fmla="*/ 929552 w 1197945"/>
              <a:gd name="connsiteY53" fmla="*/ 268392 h 981923"/>
              <a:gd name="connsiteX54" fmla="*/ 909914 w 1197945"/>
              <a:gd name="connsiteY54" fmla="*/ 255299 h 981923"/>
              <a:gd name="connsiteX55" fmla="*/ 844453 w 1197945"/>
              <a:gd name="connsiteY55" fmla="*/ 209477 h 981923"/>
              <a:gd name="connsiteX56" fmla="*/ 818268 w 1197945"/>
              <a:gd name="connsiteY56" fmla="*/ 196384 h 981923"/>
              <a:gd name="connsiteX57" fmla="*/ 798630 w 1197945"/>
              <a:gd name="connsiteY57" fmla="*/ 176746 h 981923"/>
              <a:gd name="connsiteX58" fmla="*/ 772445 w 1197945"/>
              <a:gd name="connsiteY58" fmla="*/ 157107 h 981923"/>
              <a:gd name="connsiteX59" fmla="*/ 693891 w 1197945"/>
              <a:gd name="connsiteY59" fmla="*/ 91646 h 981923"/>
              <a:gd name="connsiteX60" fmla="*/ 615337 w 1197945"/>
              <a:gd name="connsiteY60" fmla="*/ 52369 h 981923"/>
              <a:gd name="connsiteX61" fmla="*/ 589152 w 1197945"/>
              <a:gd name="connsiteY61" fmla="*/ 39277 h 981923"/>
              <a:gd name="connsiteX62" fmla="*/ 549876 w 1197945"/>
              <a:gd name="connsiteY62" fmla="*/ 26184 h 981923"/>
              <a:gd name="connsiteX63" fmla="*/ 530237 w 1197945"/>
              <a:gd name="connsiteY63" fmla="*/ 13092 h 981923"/>
              <a:gd name="connsiteX64" fmla="*/ 477868 w 1197945"/>
              <a:gd name="connsiteY64" fmla="*/ 0 h 981923"/>
              <a:gd name="connsiteX65" fmla="*/ 274938 w 1197945"/>
              <a:gd name="connsiteY65" fmla="*/ 6545 h 981923"/>
              <a:gd name="connsiteX66" fmla="*/ 242206 w 1197945"/>
              <a:gd name="connsiteY66" fmla="*/ 13092 h 981923"/>
              <a:gd name="connsiteX67" fmla="*/ 202930 w 1197945"/>
              <a:gd name="connsiteY67" fmla="*/ 26184 h 981923"/>
              <a:gd name="connsiteX68" fmla="*/ 163653 w 1197945"/>
              <a:gd name="connsiteY68" fmla="*/ 52369 h 981923"/>
              <a:gd name="connsiteX69" fmla="*/ 144015 w 1197945"/>
              <a:gd name="connsiteY69" fmla="*/ 65461 h 981923"/>
              <a:gd name="connsiteX70" fmla="*/ 124376 w 1197945"/>
              <a:gd name="connsiteY70" fmla="*/ 85100 h 981923"/>
              <a:gd name="connsiteX71" fmla="*/ 72007 w 1197945"/>
              <a:gd name="connsiteY71" fmla="*/ 124376 h 9819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</a:cxnLst>
            <a:rect l="l" t="t" r="r" b="b"/>
            <a:pathLst>
              <a:path w="1197945" h="981923" extrusionOk="0">
                <a:moveTo>
                  <a:pt x="582606" y="52369"/>
                </a:moveTo>
                <a:cubicBezTo>
                  <a:pt x="565612" y="54624"/>
                  <a:pt x="553456" y="58743"/>
                  <a:pt x="536783" y="58915"/>
                </a:cubicBezTo>
                <a:cubicBezTo>
                  <a:pt x="432597" y="77845"/>
                  <a:pt x="476514" y="58152"/>
                  <a:pt x="425499" y="72007"/>
                </a:cubicBezTo>
                <a:cubicBezTo>
                  <a:pt x="329277" y="123294"/>
                  <a:pt x="432776" y="75254"/>
                  <a:pt x="360037" y="117830"/>
                </a:cubicBezTo>
                <a:cubicBezTo>
                  <a:pt x="353860" y="121568"/>
                  <a:pt x="346892" y="126723"/>
                  <a:pt x="340399" y="130922"/>
                </a:cubicBezTo>
                <a:cubicBezTo>
                  <a:pt x="335074" y="136981"/>
                  <a:pt x="328499" y="145776"/>
                  <a:pt x="320761" y="150561"/>
                </a:cubicBezTo>
                <a:cubicBezTo>
                  <a:pt x="312635" y="159115"/>
                  <a:pt x="302018" y="163390"/>
                  <a:pt x="294576" y="170200"/>
                </a:cubicBezTo>
                <a:cubicBezTo>
                  <a:pt x="287329" y="177292"/>
                  <a:pt x="281192" y="189011"/>
                  <a:pt x="274938" y="196384"/>
                </a:cubicBezTo>
                <a:cubicBezTo>
                  <a:pt x="267314" y="204438"/>
                  <a:pt x="241632" y="220761"/>
                  <a:pt x="229115" y="229115"/>
                </a:cubicBezTo>
                <a:cubicBezTo>
                  <a:pt x="206693" y="265964"/>
                  <a:pt x="230183" y="235601"/>
                  <a:pt x="189837" y="268392"/>
                </a:cubicBezTo>
                <a:cubicBezTo>
                  <a:pt x="180590" y="276827"/>
                  <a:pt x="173976" y="284589"/>
                  <a:pt x="163653" y="294576"/>
                </a:cubicBezTo>
                <a:cubicBezTo>
                  <a:pt x="136609" y="317729"/>
                  <a:pt x="139607" y="307834"/>
                  <a:pt x="117830" y="333854"/>
                </a:cubicBezTo>
                <a:cubicBezTo>
                  <a:pt x="111507" y="339391"/>
                  <a:pt x="108721" y="347376"/>
                  <a:pt x="104738" y="353492"/>
                </a:cubicBezTo>
                <a:cubicBezTo>
                  <a:pt x="96207" y="363026"/>
                  <a:pt x="87496" y="370072"/>
                  <a:pt x="78553" y="379676"/>
                </a:cubicBezTo>
                <a:cubicBezTo>
                  <a:pt x="13561" y="453793"/>
                  <a:pt x="84510" y="391381"/>
                  <a:pt x="32730" y="438592"/>
                </a:cubicBezTo>
                <a:cubicBezTo>
                  <a:pt x="30008" y="444789"/>
                  <a:pt x="30439" y="452688"/>
                  <a:pt x="26184" y="458230"/>
                </a:cubicBezTo>
                <a:cubicBezTo>
                  <a:pt x="23366" y="463967"/>
                  <a:pt x="16304" y="470839"/>
                  <a:pt x="13091" y="477868"/>
                </a:cubicBezTo>
                <a:cubicBezTo>
                  <a:pt x="7487" y="490478"/>
                  <a:pt x="0" y="517145"/>
                  <a:pt x="0" y="517146"/>
                </a:cubicBezTo>
                <a:cubicBezTo>
                  <a:pt x="3638" y="529301"/>
                  <a:pt x="6225" y="599216"/>
                  <a:pt x="13091" y="621884"/>
                </a:cubicBezTo>
                <a:cubicBezTo>
                  <a:pt x="16426" y="629504"/>
                  <a:pt x="22311" y="639814"/>
                  <a:pt x="26184" y="648068"/>
                </a:cubicBezTo>
                <a:cubicBezTo>
                  <a:pt x="28764" y="654443"/>
                  <a:pt x="29963" y="661284"/>
                  <a:pt x="32730" y="667707"/>
                </a:cubicBezTo>
                <a:cubicBezTo>
                  <a:pt x="36817" y="676676"/>
                  <a:pt x="43482" y="686166"/>
                  <a:pt x="45823" y="693892"/>
                </a:cubicBezTo>
                <a:cubicBezTo>
                  <a:pt x="47371" y="700894"/>
                  <a:pt x="49777" y="708072"/>
                  <a:pt x="52369" y="713530"/>
                </a:cubicBezTo>
                <a:cubicBezTo>
                  <a:pt x="57793" y="723973"/>
                  <a:pt x="66129" y="729474"/>
                  <a:pt x="72007" y="739715"/>
                </a:cubicBezTo>
                <a:cubicBezTo>
                  <a:pt x="77580" y="747557"/>
                  <a:pt x="78724" y="757793"/>
                  <a:pt x="85099" y="765899"/>
                </a:cubicBezTo>
                <a:cubicBezTo>
                  <a:pt x="116137" y="804900"/>
                  <a:pt x="114521" y="797576"/>
                  <a:pt x="144015" y="818268"/>
                </a:cubicBezTo>
                <a:cubicBezTo>
                  <a:pt x="154200" y="824754"/>
                  <a:pt x="159819" y="833257"/>
                  <a:pt x="170199" y="837907"/>
                </a:cubicBezTo>
                <a:cubicBezTo>
                  <a:pt x="182046" y="844249"/>
                  <a:pt x="189815" y="850361"/>
                  <a:pt x="202930" y="857546"/>
                </a:cubicBezTo>
                <a:cubicBezTo>
                  <a:pt x="212874" y="862332"/>
                  <a:pt x="219278" y="871347"/>
                  <a:pt x="229115" y="877184"/>
                </a:cubicBezTo>
                <a:cubicBezTo>
                  <a:pt x="234990" y="880622"/>
                  <a:pt x="242590" y="881658"/>
                  <a:pt x="248753" y="883730"/>
                </a:cubicBezTo>
                <a:cubicBezTo>
                  <a:pt x="287955" y="906611"/>
                  <a:pt x="278133" y="909550"/>
                  <a:pt x="314214" y="923007"/>
                </a:cubicBezTo>
                <a:cubicBezTo>
                  <a:pt x="326370" y="925721"/>
                  <a:pt x="340875" y="929672"/>
                  <a:pt x="353491" y="936099"/>
                </a:cubicBezTo>
                <a:cubicBezTo>
                  <a:pt x="361830" y="942167"/>
                  <a:pt x="370035" y="945832"/>
                  <a:pt x="379676" y="949191"/>
                </a:cubicBezTo>
                <a:cubicBezTo>
                  <a:pt x="423430" y="963666"/>
                  <a:pt x="434908" y="959987"/>
                  <a:pt x="477868" y="968830"/>
                </a:cubicBezTo>
                <a:cubicBezTo>
                  <a:pt x="583075" y="967587"/>
                  <a:pt x="414272" y="970292"/>
                  <a:pt x="615337" y="981923"/>
                </a:cubicBezTo>
                <a:cubicBezTo>
                  <a:pt x="749237" y="984868"/>
                  <a:pt x="771441" y="983695"/>
                  <a:pt x="890276" y="975376"/>
                </a:cubicBezTo>
                <a:cubicBezTo>
                  <a:pt x="899175" y="974725"/>
                  <a:pt x="909161" y="973056"/>
                  <a:pt x="916460" y="968830"/>
                </a:cubicBezTo>
                <a:cubicBezTo>
                  <a:pt x="941559" y="960530"/>
                  <a:pt x="951018" y="947710"/>
                  <a:pt x="975375" y="936099"/>
                </a:cubicBezTo>
                <a:cubicBezTo>
                  <a:pt x="982025" y="933505"/>
                  <a:pt x="988011" y="930580"/>
                  <a:pt x="995014" y="929553"/>
                </a:cubicBezTo>
                <a:cubicBezTo>
                  <a:pt x="1005295" y="921651"/>
                  <a:pt x="1017332" y="911353"/>
                  <a:pt x="1027745" y="903368"/>
                </a:cubicBezTo>
                <a:cubicBezTo>
                  <a:pt x="1048254" y="888326"/>
                  <a:pt x="1052842" y="890213"/>
                  <a:pt x="1073568" y="870638"/>
                </a:cubicBezTo>
                <a:cubicBezTo>
                  <a:pt x="1091594" y="857083"/>
                  <a:pt x="1103589" y="841978"/>
                  <a:pt x="1119391" y="824814"/>
                </a:cubicBezTo>
                <a:cubicBezTo>
                  <a:pt x="1127593" y="818447"/>
                  <a:pt x="1137299" y="808871"/>
                  <a:pt x="1145575" y="798630"/>
                </a:cubicBezTo>
                <a:cubicBezTo>
                  <a:pt x="1161769" y="770622"/>
                  <a:pt x="1172027" y="753937"/>
                  <a:pt x="1184852" y="726622"/>
                </a:cubicBezTo>
                <a:cubicBezTo>
                  <a:pt x="1196252" y="697544"/>
                  <a:pt x="1190571" y="710925"/>
                  <a:pt x="1197945" y="680799"/>
                </a:cubicBezTo>
                <a:cubicBezTo>
                  <a:pt x="1191598" y="641735"/>
                  <a:pt x="1189775" y="587480"/>
                  <a:pt x="1191399" y="543330"/>
                </a:cubicBezTo>
                <a:cubicBezTo>
                  <a:pt x="1190563" y="536766"/>
                  <a:pt x="1186718" y="529964"/>
                  <a:pt x="1184852" y="523692"/>
                </a:cubicBezTo>
                <a:cubicBezTo>
                  <a:pt x="1181742" y="513662"/>
                  <a:pt x="1182066" y="505509"/>
                  <a:pt x="1178306" y="497507"/>
                </a:cubicBezTo>
                <a:cubicBezTo>
                  <a:pt x="1168671" y="476305"/>
                  <a:pt x="1158568" y="473746"/>
                  <a:pt x="1145575" y="458230"/>
                </a:cubicBezTo>
                <a:cubicBezTo>
                  <a:pt x="1138463" y="450901"/>
                  <a:pt x="1132784" y="437831"/>
                  <a:pt x="1125937" y="432045"/>
                </a:cubicBezTo>
                <a:cubicBezTo>
                  <a:pt x="1110801" y="418544"/>
                  <a:pt x="1098254" y="411206"/>
                  <a:pt x="1080114" y="399315"/>
                </a:cubicBezTo>
                <a:cubicBezTo>
                  <a:pt x="1068242" y="391586"/>
                  <a:pt x="1056038" y="383166"/>
                  <a:pt x="1047383" y="373130"/>
                </a:cubicBezTo>
                <a:cubicBezTo>
                  <a:pt x="1028756" y="356869"/>
                  <a:pt x="1014134" y="334257"/>
                  <a:pt x="995014" y="320761"/>
                </a:cubicBezTo>
                <a:cubicBezTo>
                  <a:pt x="912209" y="271519"/>
                  <a:pt x="984184" y="326443"/>
                  <a:pt x="929552" y="268392"/>
                </a:cubicBezTo>
                <a:cubicBezTo>
                  <a:pt x="923358" y="263057"/>
                  <a:pt x="917687" y="259285"/>
                  <a:pt x="909914" y="255299"/>
                </a:cubicBezTo>
                <a:cubicBezTo>
                  <a:pt x="890752" y="242489"/>
                  <a:pt x="864593" y="217403"/>
                  <a:pt x="844453" y="209477"/>
                </a:cubicBezTo>
                <a:cubicBezTo>
                  <a:pt x="836048" y="205294"/>
                  <a:pt x="824548" y="201633"/>
                  <a:pt x="818268" y="196384"/>
                </a:cubicBezTo>
                <a:cubicBezTo>
                  <a:pt x="810546" y="191515"/>
                  <a:pt x="804979" y="184186"/>
                  <a:pt x="798630" y="176746"/>
                </a:cubicBezTo>
                <a:cubicBezTo>
                  <a:pt x="790589" y="169116"/>
                  <a:pt x="781331" y="165215"/>
                  <a:pt x="772445" y="157107"/>
                </a:cubicBezTo>
                <a:cubicBezTo>
                  <a:pt x="742376" y="130429"/>
                  <a:pt x="739458" y="115489"/>
                  <a:pt x="693891" y="91646"/>
                </a:cubicBezTo>
                <a:cubicBezTo>
                  <a:pt x="655755" y="73018"/>
                  <a:pt x="641215" y="64622"/>
                  <a:pt x="615337" y="52369"/>
                </a:cubicBezTo>
                <a:cubicBezTo>
                  <a:pt x="605260" y="47514"/>
                  <a:pt x="599862" y="42460"/>
                  <a:pt x="589152" y="39277"/>
                </a:cubicBezTo>
                <a:cubicBezTo>
                  <a:pt x="576939" y="36374"/>
                  <a:pt x="563039" y="31726"/>
                  <a:pt x="549876" y="26184"/>
                </a:cubicBezTo>
                <a:cubicBezTo>
                  <a:pt x="542714" y="22045"/>
                  <a:pt x="537705" y="16870"/>
                  <a:pt x="530237" y="13092"/>
                </a:cubicBezTo>
                <a:cubicBezTo>
                  <a:pt x="517246" y="6734"/>
                  <a:pt x="490463" y="1591"/>
                  <a:pt x="477868" y="0"/>
                </a:cubicBezTo>
                <a:cubicBezTo>
                  <a:pt x="405211" y="7139"/>
                  <a:pt x="341224" y="14550"/>
                  <a:pt x="274938" y="6545"/>
                </a:cubicBezTo>
                <a:cubicBezTo>
                  <a:pt x="264217" y="7566"/>
                  <a:pt x="251741" y="9078"/>
                  <a:pt x="242206" y="13092"/>
                </a:cubicBezTo>
                <a:cubicBezTo>
                  <a:pt x="228891" y="16723"/>
                  <a:pt x="202931" y="26184"/>
                  <a:pt x="202930" y="26184"/>
                </a:cubicBezTo>
                <a:cubicBezTo>
                  <a:pt x="193807" y="29209"/>
                  <a:pt x="175896" y="48022"/>
                  <a:pt x="163653" y="52369"/>
                </a:cubicBezTo>
                <a:cubicBezTo>
                  <a:pt x="157013" y="55247"/>
                  <a:pt x="149237" y="60188"/>
                  <a:pt x="144015" y="65461"/>
                </a:cubicBezTo>
                <a:cubicBezTo>
                  <a:pt x="137675" y="70607"/>
                  <a:pt x="131488" y="79087"/>
                  <a:pt x="124376" y="85100"/>
                </a:cubicBezTo>
                <a:cubicBezTo>
                  <a:pt x="53116" y="129678"/>
                  <a:pt x="106492" y="94857"/>
                  <a:pt x="72007" y="124376"/>
                </a:cubicBezTo>
              </a:path>
            </a:pathLst>
          </a:custGeom>
          <a:noFill/>
          <a:ln w="28575"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2650216993">
                  <a:custGeom>
                    <a:avLst/>
                    <a:gdLst>
                      <a:gd name="connsiteX0" fmla="*/ 856648 w 1761423"/>
                      <a:gd name="connsiteY0" fmla="*/ 77002 h 1443790"/>
                      <a:gd name="connsiteX1" fmla="*/ 789271 w 1761423"/>
                      <a:gd name="connsiteY1" fmla="*/ 86627 h 1443790"/>
                      <a:gd name="connsiteX2" fmla="*/ 625642 w 1761423"/>
                      <a:gd name="connsiteY2" fmla="*/ 105878 h 1443790"/>
                      <a:gd name="connsiteX3" fmla="*/ 529389 w 1761423"/>
                      <a:gd name="connsiteY3" fmla="*/ 173255 h 1443790"/>
                      <a:gd name="connsiteX4" fmla="*/ 500513 w 1761423"/>
                      <a:gd name="connsiteY4" fmla="*/ 192505 h 1443790"/>
                      <a:gd name="connsiteX5" fmla="*/ 471638 w 1761423"/>
                      <a:gd name="connsiteY5" fmla="*/ 221381 h 1443790"/>
                      <a:gd name="connsiteX6" fmla="*/ 433137 w 1761423"/>
                      <a:gd name="connsiteY6" fmla="*/ 250257 h 1443790"/>
                      <a:gd name="connsiteX7" fmla="*/ 404261 w 1761423"/>
                      <a:gd name="connsiteY7" fmla="*/ 288758 h 1443790"/>
                      <a:gd name="connsiteX8" fmla="*/ 336884 w 1761423"/>
                      <a:gd name="connsiteY8" fmla="*/ 336884 h 1443790"/>
                      <a:gd name="connsiteX9" fmla="*/ 279132 w 1761423"/>
                      <a:gd name="connsiteY9" fmla="*/ 394636 h 1443790"/>
                      <a:gd name="connsiteX10" fmla="*/ 240631 w 1761423"/>
                      <a:gd name="connsiteY10" fmla="*/ 433137 h 1443790"/>
                      <a:gd name="connsiteX11" fmla="*/ 173254 w 1761423"/>
                      <a:gd name="connsiteY11" fmla="*/ 490889 h 1443790"/>
                      <a:gd name="connsiteX12" fmla="*/ 154004 w 1761423"/>
                      <a:gd name="connsiteY12" fmla="*/ 519764 h 1443790"/>
                      <a:gd name="connsiteX13" fmla="*/ 115503 w 1761423"/>
                      <a:gd name="connsiteY13" fmla="*/ 558265 h 1443790"/>
                      <a:gd name="connsiteX14" fmla="*/ 48126 w 1761423"/>
                      <a:gd name="connsiteY14" fmla="*/ 644893 h 1443790"/>
                      <a:gd name="connsiteX15" fmla="*/ 38501 w 1761423"/>
                      <a:gd name="connsiteY15" fmla="*/ 673769 h 1443790"/>
                      <a:gd name="connsiteX16" fmla="*/ 19250 w 1761423"/>
                      <a:gd name="connsiteY16" fmla="*/ 702644 h 1443790"/>
                      <a:gd name="connsiteX17" fmla="*/ 0 w 1761423"/>
                      <a:gd name="connsiteY17" fmla="*/ 760396 h 1443790"/>
                      <a:gd name="connsiteX18" fmla="*/ 19250 w 1761423"/>
                      <a:gd name="connsiteY18" fmla="*/ 914400 h 1443790"/>
                      <a:gd name="connsiteX19" fmla="*/ 38501 w 1761423"/>
                      <a:gd name="connsiteY19" fmla="*/ 952901 h 1443790"/>
                      <a:gd name="connsiteX20" fmla="*/ 48126 w 1761423"/>
                      <a:gd name="connsiteY20" fmla="*/ 981777 h 1443790"/>
                      <a:gd name="connsiteX21" fmla="*/ 67377 w 1761423"/>
                      <a:gd name="connsiteY21" fmla="*/ 1020278 h 1443790"/>
                      <a:gd name="connsiteX22" fmla="*/ 77002 w 1761423"/>
                      <a:gd name="connsiteY22" fmla="*/ 1049154 h 1443790"/>
                      <a:gd name="connsiteX23" fmla="*/ 105878 w 1761423"/>
                      <a:gd name="connsiteY23" fmla="*/ 1087655 h 1443790"/>
                      <a:gd name="connsiteX24" fmla="*/ 125128 w 1761423"/>
                      <a:gd name="connsiteY24" fmla="*/ 1126156 h 1443790"/>
                      <a:gd name="connsiteX25" fmla="*/ 211756 w 1761423"/>
                      <a:gd name="connsiteY25" fmla="*/ 1203158 h 1443790"/>
                      <a:gd name="connsiteX26" fmla="*/ 250257 w 1761423"/>
                      <a:gd name="connsiteY26" fmla="*/ 1232034 h 1443790"/>
                      <a:gd name="connsiteX27" fmla="*/ 298383 w 1761423"/>
                      <a:gd name="connsiteY27" fmla="*/ 1260910 h 1443790"/>
                      <a:gd name="connsiteX28" fmla="*/ 336884 w 1761423"/>
                      <a:gd name="connsiteY28" fmla="*/ 1289785 h 1443790"/>
                      <a:gd name="connsiteX29" fmla="*/ 365760 w 1761423"/>
                      <a:gd name="connsiteY29" fmla="*/ 1299411 h 1443790"/>
                      <a:gd name="connsiteX30" fmla="*/ 462012 w 1761423"/>
                      <a:gd name="connsiteY30" fmla="*/ 1357162 h 1443790"/>
                      <a:gd name="connsiteX31" fmla="*/ 519764 w 1761423"/>
                      <a:gd name="connsiteY31" fmla="*/ 1376413 h 1443790"/>
                      <a:gd name="connsiteX32" fmla="*/ 558265 w 1761423"/>
                      <a:gd name="connsiteY32" fmla="*/ 1395663 h 1443790"/>
                      <a:gd name="connsiteX33" fmla="*/ 702644 w 1761423"/>
                      <a:gd name="connsiteY33" fmla="*/ 1424539 h 1443790"/>
                      <a:gd name="connsiteX34" fmla="*/ 904774 w 1761423"/>
                      <a:gd name="connsiteY34" fmla="*/ 1443790 h 1443790"/>
                      <a:gd name="connsiteX35" fmla="*/ 1309036 w 1761423"/>
                      <a:gd name="connsiteY35" fmla="*/ 1434164 h 1443790"/>
                      <a:gd name="connsiteX36" fmla="*/ 1347537 w 1761423"/>
                      <a:gd name="connsiteY36" fmla="*/ 1424539 h 1443790"/>
                      <a:gd name="connsiteX37" fmla="*/ 1434164 w 1761423"/>
                      <a:gd name="connsiteY37" fmla="*/ 1376413 h 1443790"/>
                      <a:gd name="connsiteX38" fmla="*/ 1463040 w 1761423"/>
                      <a:gd name="connsiteY38" fmla="*/ 1366787 h 1443790"/>
                      <a:gd name="connsiteX39" fmla="*/ 1511166 w 1761423"/>
                      <a:gd name="connsiteY39" fmla="*/ 1328286 h 1443790"/>
                      <a:gd name="connsiteX40" fmla="*/ 1578543 w 1761423"/>
                      <a:gd name="connsiteY40" fmla="*/ 1280160 h 1443790"/>
                      <a:gd name="connsiteX41" fmla="*/ 1645920 w 1761423"/>
                      <a:gd name="connsiteY41" fmla="*/ 1212783 h 1443790"/>
                      <a:gd name="connsiteX42" fmla="*/ 1684421 w 1761423"/>
                      <a:gd name="connsiteY42" fmla="*/ 1174282 h 1443790"/>
                      <a:gd name="connsiteX43" fmla="*/ 1742172 w 1761423"/>
                      <a:gd name="connsiteY43" fmla="*/ 1068404 h 1443790"/>
                      <a:gd name="connsiteX44" fmla="*/ 1761423 w 1761423"/>
                      <a:gd name="connsiteY44" fmla="*/ 1001027 h 1443790"/>
                      <a:gd name="connsiteX45" fmla="*/ 1751798 w 1761423"/>
                      <a:gd name="connsiteY45" fmla="*/ 798897 h 1443790"/>
                      <a:gd name="connsiteX46" fmla="*/ 1742172 w 1761423"/>
                      <a:gd name="connsiteY46" fmla="*/ 770021 h 1443790"/>
                      <a:gd name="connsiteX47" fmla="*/ 1732547 w 1761423"/>
                      <a:gd name="connsiteY47" fmla="*/ 731520 h 1443790"/>
                      <a:gd name="connsiteX48" fmla="*/ 1684421 w 1761423"/>
                      <a:gd name="connsiteY48" fmla="*/ 673769 h 1443790"/>
                      <a:gd name="connsiteX49" fmla="*/ 1655545 w 1761423"/>
                      <a:gd name="connsiteY49" fmla="*/ 635267 h 1443790"/>
                      <a:gd name="connsiteX50" fmla="*/ 1588168 w 1761423"/>
                      <a:gd name="connsiteY50" fmla="*/ 587141 h 1443790"/>
                      <a:gd name="connsiteX51" fmla="*/ 1540042 w 1761423"/>
                      <a:gd name="connsiteY51" fmla="*/ 548640 h 1443790"/>
                      <a:gd name="connsiteX52" fmla="*/ 1463040 w 1761423"/>
                      <a:gd name="connsiteY52" fmla="*/ 471638 h 1443790"/>
                      <a:gd name="connsiteX53" fmla="*/ 1366787 w 1761423"/>
                      <a:gd name="connsiteY53" fmla="*/ 394636 h 1443790"/>
                      <a:gd name="connsiteX54" fmla="*/ 1337911 w 1761423"/>
                      <a:gd name="connsiteY54" fmla="*/ 375385 h 1443790"/>
                      <a:gd name="connsiteX55" fmla="*/ 1241659 w 1761423"/>
                      <a:gd name="connsiteY55" fmla="*/ 308009 h 1443790"/>
                      <a:gd name="connsiteX56" fmla="*/ 1203158 w 1761423"/>
                      <a:gd name="connsiteY56" fmla="*/ 288758 h 1443790"/>
                      <a:gd name="connsiteX57" fmla="*/ 1174282 w 1761423"/>
                      <a:gd name="connsiteY57" fmla="*/ 259882 h 1443790"/>
                      <a:gd name="connsiteX58" fmla="*/ 1135781 w 1761423"/>
                      <a:gd name="connsiteY58" fmla="*/ 231006 h 1443790"/>
                      <a:gd name="connsiteX59" fmla="*/ 1020278 w 1761423"/>
                      <a:gd name="connsiteY59" fmla="*/ 134754 h 1443790"/>
                      <a:gd name="connsiteX60" fmla="*/ 904774 w 1761423"/>
                      <a:gd name="connsiteY60" fmla="*/ 77002 h 1443790"/>
                      <a:gd name="connsiteX61" fmla="*/ 866273 w 1761423"/>
                      <a:gd name="connsiteY61" fmla="*/ 57752 h 1443790"/>
                      <a:gd name="connsiteX62" fmla="*/ 808522 w 1761423"/>
                      <a:gd name="connsiteY62" fmla="*/ 38501 h 1443790"/>
                      <a:gd name="connsiteX63" fmla="*/ 779646 w 1761423"/>
                      <a:gd name="connsiteY63" fmla="*/ 19251 h 1443790"/>
                      <a:gd name="connsiteX64" fmla="*/ 702644 w 1761423"/>
                      <a:gd name="connsiteY64" fmla="*/ 0 h 1443790"/>
                      <a:gd name="connsiteX65" fmla="*/ 404261 w 1761423"/>
                      <a:gd name="connsiteY65" fmla="*/ 9625 h 1443790"/>
                      <a:gd name="connsiteX66" fmla="*/ 356134 w 1761423"/>
                      <a:gd name="connsiteY66" fmla="*/ 19251 h 1443790"/>
                      <a:gd name="connsiteX67" fmla="*/ 298383 w 1761423"/>
                      <a:gd name="connsiteY67" fmla="*/ 38501 h 1443790"/>
                      <a:gd name="connsiteX68" fmla="*/ 240631 w 1761423"/>
                      <a:gd name="connsiteY68" fmla="*/ 77002 h 1443790"/>
                      <a:gd name="connsiteX69" fmla="*/ 211756 w 1761423"/>
                      <a:gd name="connsiteY69" fmla="*/ 96253 h 1443790"/>
                      <a:gd name="connsiteX70" fmla="*/ 182880 w 1761423"/>
                      <a:gd name="connsiteY70" fmla="*/ 125129 h 1443790"/>
                      <a:gd name="connsiteX71" fmla="*/ 105878 w 1761423"/>
                      <a:gd name="connsiteY71" fmla="*/ 182880 h 14437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</a:cxnLst>
                    <a:rect l="l" t="t" r="r" b="b"/>
                    <a:pathLst>
                      <a:path w="1761423" h="1443790">
                        <a:moveTo>
                          <a:pt x="856648" y="77002"/>
                        </a:moveTo>
                        <a:cubicBezTo>
                          <a:pt x="834189" y="80210"/>
                          <a:pt x="811856" y="84476"/>
                          <a:pt x="789271" y="86627"/>
                        </a:cubicBezTo>
                        <a:cubicBezTo>
                          <a:pt x="629912" y="101804"/>
                          <a:pt x="700503" y="80925"/>
                          <a:pt x="625642" y="105878"/>
                        </a:cubicBezTo>
                        <a:cubicBezTo>
                          <a:pt x="492853" y="194403"/>
                          <a:pt x="629172" y="101982"/>
                          <a:pt x="529389" y="173255"/>
                        </a:cubicBezTo>
                        <a:cubicBezTo>
                          <a:pt x="519976" y="179979"/>
                          <a:pt x="509400" y="185099"/>
                          <a:pt x="500513" y="192505"/>
                        </a:cubicBezTo>
                        <a:cubicBezTo>
                          <a:pt x="490056" y="201219"/>
                          <a:pt x="481973" y="212522"/>
                          <a:pt x="471638" y="221381"/>
                        </a:cubicBezTo>
                        <a:cubicBezTo>
                          <a:pt x="459458" y="231821"/>
                          <a:pt x="444481" y="238913"/>
                          <a:pt x="433137" y="250257"/>
                        </a:cubicBezTo>
                        <a:cubicBezTo>
                          <a:pt x="421793" y="261601"/>
                          <a:pt x="415605" y="277414"/>
                          <a:pt x="404261" y="288758"/>
                        </a:cubicBezTo>
                        <a:cubicBezTo>
                          <a:pt x="392319" y="300700"/>
                          <a:pt x="353283" y="325952"/>
                          <a:pt x="336884" y="336884"/>
                        </a:cubicBezTo>
                        <a:cubicBezTo>
                          <a:pt x="301847" y="389439"/>
                          <a:pt x="336439" y="344492"/>
                          <a:pt x="279132" y="394636"/>
                        </a:cubicBezTo>
                        <a:cubicBezTo>
                          <a:pt x="265473" y="406588"/>
                          <a:pt x="254290" y="421185"/>
                          <a:pt x="240631" y="433137"/>
                        </a:cubicBezTo>
                        <a:cubicBezTo>
                          <a:pt x="201412" y="467453"/>
                          <a:pt x="204842" y="452983"/>
                          <a:pt x="173254" y="490889"/>
                        </a:cubicBezTo>
                        <a:cubicBezTo>
                          <a:pt x="165848" y="499776"/>
                          <a:pt x="161532" y="510981"/>
                          <a:pt x="154004" y="519764"/>
                        </a:cubicBezTo>
                        <a:cubicBezTo>
                          <a:pt x="142192" y="533544"/>
                          <a:pt x="126841" y="544093"/>
                          <a:pt x="115503" y="558265"/>
                        </a:cubicBezTo>
                        <a:cubicBezTo>
                          <a:pt x="23400" y="673395"/>
                          <a:pt x="120456" y="572563"/>
                          <a:pt x="48126" y="644893"/>
                        </a:cubicBezTo>
                        <a:cubicBezTo>
                          <a:pt x="44918" y="654518"/>
                          <a:pt x="43038" y="664694"/>
                          <a:pt x="38501" y="673769"/>
                        </a:cubicBezTo>
                        <a:cubicBezTo>
                          <a:pt x="33328" y="684116"/>
                          <a:pt x="23948" y="692073"/>
                          <a:pt x="19250" y="702644"/>
                        </a:cubicBezTo>
                        <a:cubicBezTo>
                          <a:pt x="11009" y="721187"/>
                          <a:pt x="0" y="760396"/>
                          <a:pt x="0" y="760396"/>
                        </a:cubicBezTo>
                        <a:cubicBezTo>
                          <a:pt x="2130" y="783824"/>
                          <a:pt x="6819" y="877107"/>
                          <a:pt x="19250" y="914400"/>
                        </a:cubicBezTo>
                        <a:cubicBezTo>
                          <a:pt x="23787" y="928012"/>
                          <a:pt x="32849" y="939713"/>
                          <a:pt x="38501" y="952901"/>
                        </a:cubicBezTo>
                        <a:cubicBezTo>
                          <a:pt x="42498" y="962227"/>
                          <a:pt x="44129" y="972451"/>
                          <a:pt x="48126" y="981777"/>
                        </a:cubicBezTo>
                        <a:cubicBezTo>
                          <a:pt x="53778" y="994965"/>
                          <a:pt x="61725" y="1007090"/>
                          <a:pt x="67377" y="1020278"/>
                        </a:cubicBezTo>
                        <a:cubicBezTo>
                          <a:pt x="71374" y="1029604"/>
                          <a:pt x="71968" y="1040345"/>
                          <a:pt x="77002" y="1049154"/>
                        </a:cubicBezTo>
                        <a:cubicBezTo>
                          <a:pt x="84961" y="1063082"/>
                          <a:pt x="97376" y="1074051"/>
                          <a:pt x="105878" y="1087655"/>
                        </a:cubicBezTo>
                        <a:cubicBezTo>
                          <a:pt x="113483" y="1099822"/>
                          <a:pt x="116165" y="1114952"/>
                          <a:pt x="125128" y="1126156"/>
                        </a:cubicBezTo>
                        <a:cubicBezTo>
                          <a:pt x="171068" y="1183581"/>
                          <a:pt x="168723" y="1172420"/>
                          <a:pt x="211756" y="1203158"/>
                        </a:cubicBezTo>
                        <a:cubicBezTo>
                          <a:pt x="224810" y="1212482"/>
                          <a:pt x="236909" y="1223135"/>
                          <a:pt x="250257" y="1232034"/>
                        </a:cubicBezTo>
                        <a:cubicBezTo>
                          <a:pt x="265823" y="1242411"/>
                          <a:pt x="282817" y="1250533"/>
                          <a:pt x="298383" y="1260910"/>
                        </a:cubicBezTo>
                        <a:cubicBezTo>
                          <a:pt x="311731" y="1269808"/>
                          <a:pt x="322956" y="1281826"/>
                          <a:pt x="336884" y="1289785"/>
                        </a:cubicBezTo>
                        <a:cubicBezTo>
                          <a:pt x="345693" y="1294819"/>
                          <a:pt x="356891" y="1294484"/>
                          <a:pt x="365760" y="1299411"/>
                        </a:cubicBezTo>
                        <a:cubicBezTo>
                          <a:pt x="423874" y="1331697"/>
                          <a:pt x="409996" y="1336356"/>
                          <a:pt x="462012" y="1357162"/>
                        </a:cubicBezTo>
                        <a:cubicBezTo>
                          <a:pt x="480853" y="1364698"/>
                          <a:pt x="501614" y="1367338"/>
                          <a:pt x="519764" y="1376413"/>
                        </a:cubicBezTo>
                        <a:cubicBezTo>
                          <a:pt x="532598" y="1382830"/>
                          <a:pt x="544653" y="1391126"/>
                          <a:pt x="558265" y="1395663"/>
                        </a:cubicBezTo>
                        <a:cubicBezTo>
                          <a:pt x="623364" y="1417363"/>
                          <a:pt x="638156" y="1413791"/>
                          <a:pt x="702644" y="1424539"/>
                        </a:cubicBezTo>
                        <a:cubicBezTo>
                          <a:pt x="832749" y="1446223"/>
                          <a:pt x="635272" y="1426945"/>
                          <a:pt x="904774" y="1443790"/>
                        </a:cubicBezTo>
                        <a:lnTo>
                          <a:pt x="1309036" y="1434164"/>
                        </a:lnTo>
                        <a:cubicBezTo>
                          <a:pt x="1322252" y="1433589"/>
                          <a:pt x="1335151" y="1429184"/>
                          <a:pt x="1347537" y="1424539"/>
                        </a:cubicBezTo>
                        <a:cubicBezTo>
                          <a:pt x="1384618" y="1410634"/>
                          <a:pt x="1397404" y="1394794"/>
                          <a:pt x="1434164" y="1376413"/>
                        </a:cubicBezTo>
                        <a:cubicBezTo>
                          <a:pt x="1443239" y="1371875"/>
                          <a:pt x="1453415" y="1369996"/>
                          <a:pt x="1463040" y="1366787"/>
                        </a:cubicBezTo>
                        <a:cubicBezTo>
                          <a:pt x="1479082" y="1353953"/>
                          <a:pt x="1494731" y="1340612"/>
                          <a:pt x="1511166" y="1328286"/>
                        </a:cubicBezTo>
                        <a:cubicBezTo>
                          <a:pt x="1541077" y="1305853"/>
                          <a:pt x="1547863" y="1308051"/>
                          <a:pt x="1578543" y="1280160"/>
                        </a:cubicBezTo>
                        <a:cubicBezTo>
                          <a:pt x="1602045" y="1258795"/>
                          <a:pt x="1623461" y="1235242"/>
                          <a:pt x="1645920" y="1212783"/>
                        </a:cubicBezTo>
                        <a:cubicBezTo>
                          <a:pt x="1658754" y="1199949"/>
                          <a:pt x="1674354" y="1189383"/>
                          <a:pt x="1684421" y="1174282"/>
                        </a:cubicBezTo>
                        <a:cubicBezTo>
                          <a:pt x="1707853" y="1139134"/>
                          <a:pt x="1727612" y="1112080"/>
                          <a:pt x="1742172" y="1068404"/>
                        </a:cubicBezTo>
                        <a:cubicBezTo>
                          <a:pt x="1755982" y="1026979"/>
                          <a:pt x="1749337" y="1049372"/>
                          <a:pt x="1761423" y="1001027"/>
                        </a:cubicBezTo>
                        <a:cubicBezTo>
                          <a:pt x="1758215" y="933650"/>
                          <a:pt x="1757400" y="866117"/>
                          <a:pt x="1751798" y="798897"/>
                        </a:cubicBezTo>
                        <a:cubicBezTo>
                          <a:pt x="1750955" y="788786"/>
                          <a:pt x="1744959" y="779777"/>
                          <a:pt x="1742172" y="770021"/>
                        </a:cubicBezTo>
                        <a:cubicBezTo>
                          <a:pt x="1738538" y="757301"/>
                          <a:pt x="1737758" y="743679"/>
                          <a:pt x="1732547" y="731520"/>
                        </a:cubicBezTo>
                        <a:cubicBezTo>
                          <a:pt x="1720390" y="703152"/>
                          <a:pt x="1704247" y="696899"/>
                          <a:pt x="1684421" y="673769"/>
                        </a:cubicBezTo>
                        <a:cubicBezTo>
                          <a:pt x="1673981" y="661589"/>
                          <a:pt x="1666889" y="646611"/>
                          <a:pt x="1655545" y="635267"/>
                        </a:cubicBezTo>
                        <a:cubicBezTo>
                          <a:pt x="1636033" y="615755"/>
                          <a:pt x="1610024" y="603533"/>
                          <a:pt x="1588168" y="587141"/>
                        </a:cubicBezTo>
                        <a:cubicBezTo>
                          <a:pt x="1571733" y="574815"/>
                          <a:pt x="1555138" y="562574"/>
                          <a:pt x="1540042" y="548640"/>
                        </a:cubicBezTo>
                        <a:cubicBezTo>
                          <a:pt x="1513369" y="524019"/>
                          <a:pt x="1493243" y="491773"/>
                          <a:pt x="1463040" y="471638"/>
                        </a:cubicBezTo>
                        <a:cubicBezTo>
                          <a:pt x="1337740" y="388105"/>
                          <a:pt x="1462790" y="476925"/>
                          <a:pt x="1366787" y="394636"/>
                        </a:cubicBezTo>
                        <a:cubicBezTo>
                          <a:pt x="1358004" y="387107"/>
                          <a:pt x="1347325" y="382109"/>
                          <a:pt x="1337911" y="375385"/>
                        </a:cubicBezTo>
                        <a:cubicBezTo>
                          <a:pt x="1309747" y="355268"/>
                          <a:pt x="1271156" y="322758"/>
                          <a:pt x="1241659" y="308009"/>
                        </a:cubicBezTo>
                        <a:cubicBezTo>
                          <a:pt x="1228825" y="301592"/>
                          <a:pt x="1214834" y="297098"/>
                          <a:pt x="1203158" y="288758"/>
                        </a:cubicBezTo>
                        <a:cubicBezTo>
                          <a:pt x="1192081" y="280846"/>
                          <a:pt x="1184617" y="268741"/>
                          <a:pt x="1174282" y="259882"/>
                        </a:cubicBezTo>
                        <a:cubicBezTo>
                          <a:pt x="1162102" y="249442"/>
                          <a:pt x="1147854" y="241570"/>
                          <a:pt x="1135781" y="231006"/>
                        </a:cubicBezTo>
                        <a:cubicBezTo>
                          <a:pt x="1088712" y="189820"/>
                          <a:pt x="1086841" y="168036"/>
                          <a:pt x="1020278" y="134754"/>
                        </a:cubicBezTo>
                        <a:lnTo>
                          <a:pt x="904774" y="77002"/>
                        </a:lnTo>
                        <a:cubicBezTo>
                          <a:pt x="891940" y="70585"/>
                          <a:pt x="879885" y="62290"/>
                          <a:pt x="866273" y="57752"/>
                        </a:cubicBezTo>
                        <a:cubicBezTo>
                          <a:pt x="847023" y="51335"/>
                          <a:pt x="825406" y="49757"/>
                          <a:pt x="808522" y="38501"/>
                        </a:cubicBezTo>
                        <a:cubicBezTo>
                          <a:pt x="798897" y="32084"/>
                          <a:pt x="789993" y="24424"/>
                          <a:pt x="779646" y="19251"/>
                        </a:cubicBezTo>
                        <a:cubicBezTo>
                          <a:pt x="759911" y="9383"/>
                          <a:pt x="720956" y="3662"/>
                          <a:pt x="702644" y="0"/>
                        </a:cubicBezTo>
                        <a:cubicBezTo>
                          <a:pt x="603183" y="3208"/>
                          <a:pt x="503621" y="4105"/>
                          <a:pt x="404261" y="9625"/>
                        </a:cubicBezTo>
                        <a:cubicBezTo>
                          <a:pt x="387926" y="10533"/>
                          <a:pt x="371918" y="14946"/>
                          <a:pt x="356134" y="19251"/>
                        </a:cubicBezTo>
                        <a:cubicBezTo>
                          <a:pt x="336557" y="24590"/>
                          <a:pt x="298383" y="38501"/>
                          <a:pt x="298383" y="38501"/>
                        </a:cubicBezTo>
                        <a:lnTo>
                          <a:pt x="240631" y="77002"/>
                        </a:lnTo>
                        <a:cubicBezTo>
                          <a:pt x="231006" y="83419"/>
                          <a:pt x="219936" y="88073"/>
                          <a:pt x="211756" y="96253"/>
                        </a:cubicBezTo>
                        <a:cubicBezTo>
                          <a:pt x="202131" y="105878"/>
                          <a:pt x="193625" y="116772"/>
                          <a:pt x="182880" y="125129"/>
                        </a:cubicBezTo>
                        <a:cubicBezTo>
                          <a:pt x="84926" y="201315"/>
                          <a:pt x="154294" y="134464"/>
                          <a:pt x="105878" y="182880"/>
                        </a:cubicBezTo>
                      </a:path>
                    </a:pathLst>
                  </a:cu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24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C0EB6218-6C4E-1344-89F1-E65C8EBC7FDB}"/>
                  </a:ext>
                </a:extLst>
              </p:cNvPr>
              <p:cNvSpPr txBox="1"/>
              <p:nvPr/>
            </p:nvSpPr>
            <p:spPr>
              <a:xfrm>
                <a:off x="4462296" y="3598423"/>
                <a:ext cx="407099" cy="620747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sub>
                          </m:sSub>
                        </m:num>
                        <m:den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C0EB6218-6C4E-1344-89F1-E65C8EBC7F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2296" y="3598423"/>
                <a:ext cx="407099" cy="620747"/>
              </a:xfrm>
              <a:prstGeom prst="rect">
                <a:avLst/>
              </a:prstGeom>
              <a:blipFill>
                <a:blip r:embed="rId2"/>
                <a:stretch>
                  <a:fillRect l="-8824" r="-8824" b="-11765"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980CAD42-3BB4-254A-B77C-9935D7949F21}"/>
                  </a:ext>
                </a:extLst>
              </p:cNvPr>
              <p:cNvSpPr txBox="1"/>
              <p:nvPr/>
            </p:nvSpPr>
            <p:spPr>
              <a:xfrm>
                <a:off x="2994217" y="1109728"/>
                <a:ext cx="512896" cy="6207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sub>
                          </m:sSub>
                        </m:num>
                        <m:den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𝒊𝒋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980CAD42-3BB4-254A-B77C-9935D7949F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4217" y="1109728"/>
                <a:ext cx="512896" cy="620747"/>
              </a:xfrm>
              <a:prstGeom prst="rect">
                <a:avLst/>
              </a:prstGeom>
              <a:blipFill>
                <a:blip r:embed="rId3"/>
                <a:stretch>
                  <a:fillRect l="-9756" t="-2000" r="-9756"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D7F342B2-27D1-CF47-A907-ADB350717D40}"/>
                  </a:ext>
                </a:extLst>
              </p:cNvPr>
              <p:cNvSpPr txBox="1"/>
              <p:nvPr/>
            </p:nvSpPr>
            <p:spPr>
              <a:xfrm>
                <a:off x="6725089" y="3728783"/>
                <a:ext cx="355034" cy="5552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32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32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632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32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1632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r>
                            <a:rPr lang="en-US" sz="1632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632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32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632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1632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D7F342B2-27D1-CF47-A907-ADB350717D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5089" y="3728783"/>
                <a:ext cx="355034" cy="555280"/>
              </a:xfrm>
              <a:prstGeom prst="rect">
                <a:avLst/>
              </a:prstGeom>
              <a:blipFill>
                <a:blip r:embed="rId4"/>
                <a:stretch>
                  <a:fillRect l="-13793" t="-2222" r="-6897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19A8135A-490F-6F4A-B7D4-98E67B04138C}"/>
                  </a:ext>
                </a:extLst>
              </p:cNvPr>
              <p:cNvSpPr txBox="1"/>
              <p:nvPr/>
            </p:nvSpPr>
            <p:spPr>
              <a:xfrm>
                <a:off x="6554675" y="2425314"/>
                <a:ext cx="1676934" cy="3480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32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32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1632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ru-RU" sz="1632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632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ru-RU" sz="1632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32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32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632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1632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sz="1632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632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632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sz="1632" b="0" i="1" smtClean="0">
                                      <a:latin typeface="Cambria Math" panose="02040503050406030204" pitchFamily="18" charset="0"/>
                                    </a:rPr>
                                    <m:t>𝑡𝑟𝑢𝑒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sz="1632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1632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19A8135A-490F-6F4A-B7D4-98E67B0413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4675" y="2425314"/>
                <a:ext cx="1676934" cy="348044"/>
              </a:xfrm>
              <a:prstGeom prst="rect">
                <a:avLst/>
              </a:prstGeom>
              <a:blipFill>
                <a:blip r:embed="rId5"/>
                <a:stretch>
                  <a:fillRect l="-1515" r="-758" b="-17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0CFA246E-2145-4B48-BF03-C18548450A45}"/>
                  </a:ext>
                </a:extLst>
              </p:cNvPr>
              <p:cNvSpPr txBox="1"/>
              <p:nvPr/>
            </p:nvSpPr>
            <p:spPr>
              <a:xfrm>
                <a:off x="6456154" y="1164992"/>
                <a:ext cx="456279" cy="5552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32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32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632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32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1632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r>
                            <a:rPr lang="en-US" sz="1632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632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32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632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1632" dirty="0"/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0CFA246E-2145-4B48-BF03-C18548450A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6154" y="1164992"/>
                <a:ext cx="456279" cy="555280"/>
              </a:xfrm>
              <a:prstGeom prst="rect">
                <a:avLst/>
              </a:prstGeom>
              <a:blipFill>
                <a:blip r:embed="rId6"/>
                <a:stretch>
                  <a:fillRect l="-10811" t="-2222" r="-5405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BCBD079C-DC59-0340-8DA1-2C31E2C5EDF1}"/>
                  </a:ext>
                </a:extLst>
              </p:cNvPr>
              <p:cNvSpPr txBox="1"/>
              <p:nvPr/>
            </p:nvSpPr>
            <p:spPr>
              <a:xfrm>
                <a:off x="6118442" y="2149336"/>
                <a:ext cx="266035" cy="3032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𝒋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BCBD079C-DC59-0340-8DA1-2C31E2C5ED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8442" y="2149336"/>
                <a:ext cx="266035" cy="303288"/>
              </a:xfrm>
              <a:prstGeom prst="rect">
                <a:avLst/>
              </a:prstGeom>
              <a:blipFill>
                <a:blip r:embed="rId7"/>
                <a:stretch>
                  <a:fillRect l="-18182" r="-13636" b="-29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BD7EB97A-F107-D54C-8BFB-D9F1635364A5}"/>
                  </a:ext>
                </a:extLst>
              </p:cNvPr>
              <p:cNvSpPr txBox="1"/>
              <p:nvPr/>
            </p:nvSpPr>
            <p:spPr>
              <a:xfrm>
                <a:off x="3708297" y="2226145"/>
                <a:ext cx="216982" cy="2711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32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32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632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sz="1632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BD7EB97A-F107-D54C-8BFB-D9F1635364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8297" y="2226145"/>
                <a:ext cx="216982" cy="271100"/>
              </a:xfrm>
              <a:prstGeom prst="rect">
                <a:avLst/>
              </a:prstGeom>
              <a:blipFill>
                <a:blip r:embed="rId8"/>
                <a:stretch>
                  <a:fillRect l="-15789" r="-10526" b="-2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719E19FD-459E-EC41-9559-0EA316E97BE6}"/>
                  </a:ext>
                </a:extLst>
              </p:cNvPr>
              <p:cNvSpPr txBox="1"/>
              <p:nvPr/>
            </p:nvSpPr>
            <p:spPr>
              <a:xfrm>
                <a:off x="1575713" y="2473045"/>
                <a:ext cx="581762" cy="3032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𝒊𝒋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719E19FD-459E-EC41-9559-0EA316E97B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5713" y="2473045"/>
                <a:ext cx="581762" cy="303288"/>
              </a:xfrm>
              <a:prstGeom prst="rect">
                <a:avLst/>
              </a:prstGeom>
              <a:blipFill>
                <a:blip r:embed="rId9"/>
                <a:stretch>
                  <a:fillRect l="-8511" r="-8511" b="-2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8D0A210-0518-7640-AAEB-0EC63DC4F0B0}"/>
                  </a:ext>
                </a:extLst>
              </p:cNvPr>
              <p:cNvSpPr txBox="1"/>
              <p:nvPr/>
            </p:nvSpPr>
            <p:spPr>
              <a:xfrm>
                <a:off x="4283153" y="2314686"/>
                <a:ext cx="789255" cy="3990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8D0A210-0518-7640-AAEB-0EC63DC4F0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3153" y="2314686"/>
                <a:ext cx="789255" cy="399084"/>
              </a:xfrm>
              <a:prstGeom prst="rect">
                <a:avLst/>
              </a:prstGeom>
              <a:blipFill>
                <a:blip r:embed="rId10"/>
                <a:stretch>
                  <a:fillRect l="-7937" r="-12698" b="-28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Cloud Callout 13">
            <a:extLst>
              <a:ext uri="{FF2B5EF4-FFF2-40B4-BE49-F238E27FC236}">
                <a16:creationId xmlns:a16="http://schemas.microsoft.com/office/drawing/2014/main" id="{5C262FA8-EC96-014D-96E3-8DAB7BA914C2}"/>
              </a:ext>
            </a:extLst>
          </p:cNvPr>
          <p:cNvSpPr/>
          <p:nvPr/>
        </p:nvSpPr>
        <p:spPr>
          <a:xfrm>
            <a:off x="7435247" y="1536540"/>
            <a:ext cx="1303797" cy="697176"/>
          </a:xfrm>
          <a:prstGeom prst="cloudCallout">
            <a:avLst>
              <a:gd name="adj1" fmla="val -105391"/>
              <a:gd name="adj2" fmla="val 96918"/>
            </a:avLst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100" dirty="0"/>
              <a:t>Потери на выходе</a:t>
            </a:r>
            <a:endParaRPr lang="en-US" sz="11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19C4AC8-3142-D047-8FAD-422C49178948}"/>
              </a:ext>
            </a:extLst>
          </p:cNvPr>
          <p:cNvSpPr txBox="1"/>
          <p:nvPr/>
        </p:nvSpPr>
        <p:spPr>
          <a:xfrm>
            <a:off x="6876098" y="747640"/>
            <a:ext cx="1862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Коррекция весов</a:t>
            </a:r>
            <a:endParaRPr lang="en-US" dirty="0"/>
          </a:p>
        </p:txBody>
      </p:sp>
      <p:sp>
        <p:nvSpPr>
          <p:cNvPr id="40" name="Freeform 39">
            <a:extLst>
              <a:ext uri="{FF2B5EF4-FFF2-40B4-BE49-F238E27FC236}">
                <a16:creationId xmlns:a16="http://schemas.microsoft.com/office/drawing/2014/main" id="{F369A623-A5A0-C749-A552-40EA0FFFD944}"/>
              </a:ext>
            </a:extLst>
          </p:cNvPr>
          <p:cNvSpPr/>
          <p:nvPr/>
        </p:nvSpPr>
        <p:spPr>
          <a:xfrm>
            <a:off x="6372799" y="3496710"/>
            <a:ext cx="1197945" cy="981923"/>
          </a:xfrm>
          <a:custGeom>
            <a:avLst/>
            <a:gdLst>
              <a:gd name="connsiteX0" fmla="*/ 582606 w 1197945"/>
              <a:gd name="connsiteY0" fmla="*/ 52369 h 981923"/>
              <a:gd name="connsiteX1" fmla="*/ 536783 w 1197945"/>
              <a:gd name="connsiteY1" fmla="*/ 58915 h 981923"/>
              <a:gd name="connsiteX2" fmla="*/ 425499 w 1197945"/>
              <a:gd name="connsiteY2" fmla="*/ 72007 h 981923"/>
              <a:gd name="connsiteX3" fmla="*/ 360037 w 1197945"/>
              <a:gd name="connsiteY3" fmla="*/ 117830 h 981923"/>
              <a:gd name="connsiteX4" fmla="*/ 340399 w 1197945"/>
              <a:gd name="connsiteY4" fmla="*/ 130922 h 981923"/>
              <a:gd name="connsiteX5" fmla="*/ 320761 w 1197945"/>
              <a:gd name="connsiteY5" fmla="*/ 150561 h 981923"/>
              <a:gd name="connsiteX6" fmla="*/ 294576 w 1197945"/>
              <a:gd name="connsiteY6" fmla="*/ 170200 h 981923"/>
              <a:gd name="connsiteX7" fmla="*/ 274938 w 1197945"/>
              <a:gd name="connsiteY7" fmla="*/ 196384 h 981923"/>
              <a:gd name="connsiteX8" fmla="*/ 229115 w 1197945"/>
              <a:gd name="connsiteY8" fmla="*/ 229115 h 981923"/>
              <a:gd name="connsiteX9" fmla="*/ 189837 w 1197945"/>
              <a:gd name="connsiteY9" fmla="*/ 268392 h 981923"/>
              <a:gd name="connsiteX10" fmla="*/ 163653 w 1197945"/>
              <a:gd name="connsiteY10" fmla="*/ 294576 h 981923"/>
              <a:gd name="connsiteX11" fmla="*/ 117830 w 1197945"/>
              <a:gd name="connsiteY11" fmla="*/ 333854 h 981923"/>
              <a:gd name="connsiteX12" fmla="*/ 104738 w 1197945"/>
              <a:gd name="connsiteY12" fmla="*/ 353492 h 981923"/>
              <a:gd name="connsiteX13" fmla="*/ 78553 w 1197945"/>
              <a:gd name="connsiteY13" fmla="*/ 379676 h 981923"/>
              <a:gd name="connsiteX14" fmla="*/ 32730 w 1197945"/>
              <a:gd name="connsiteY14" fmla="*/ 438592 h 981923"/>
              <a:gd name="connsiteX15" fmla="*/ 26184 w 1197945"/>
              <a:gd name="connsiteY15" fmla="*/ 458230 h 981923"/>
              <a:gd name="connsiteX16" fmla="*/ 13091 w 1197945"/>
              <a:gd name="connsiteY16" fmla="*/ 477868 h 981923"/>
              <a:gd name="connsiteX17" fmla="*/ 0 w 1197945"/>
              <a:gd name="connsiteY17" fmla="*/ 517146 h 981923"/>
              <a:gd name="connsiteX18" fmla="*/ 13091 w 1197945"/>
              <a:gd name="connsiteY18" fmla="*/ 621884 h 981923"/>
              <a:gd name="connsiteX19" fmla="*/ 26184 w 1197945"/>
              <a:gd name="connsiteY19" fmla="*/ 648068 h 981923"/>
              <a:gd name="connsiteX20" fmla="*/ 32730 w 1197945"/>
              <a:gd name="connsiteY20" fmla="*/ 667707 h 981923"/>
              <a:gd name="connsiteX21" fmla="*/ 45823 w 1197945"/>
              <a:gd name="connsiteY21" fmla="*/ 693892 h 981923"/>
              <a:gd name="connsiteX22" fmla="*/ 52369 w 1197945"/>
              <a:gd name="connsiteY22" fmla="*/ 713530 h 981923"/>
              <a:gd name="connsiteX23" fmla="*/ 72007 w 1197945"/>
              <a:gd name="connsiteY23" fmla="*/ 739715 h 981923"/>
              <a:gd name="connsiteX24" fmla="*/ 85099 w 1197945"/>
              <a:gd name="connsiteY24" fmla="*/ 765899 h 981923"/>
              <a:gd name="connsiteX25" fmla="*/ 144015 w 1197945"/>
              <a:gd name="connsiteY25" fmla="*/ 818268 h 981923"/>
              <a:gd name="connsiteX26" fmla="*/ 170199 w 1197945"/>
              <a:gd name="connsiteY26" fmla="*/ 837907 h 981923"/>
              <a:gd name="connsiteX27" fmla="*/ 202930 w 1197945"/>
              <a:gd name="connsiteY27" fmla="*/ 857546 h 981923"/>
              <a:gd name="connsiteX28" fmla="*/ 229115 w 1197945"/>
              <a:gd name="connsiteY28" fmla="*/ 877184 h 981923"/>
              <a:gd name="connsiteX29" fmla="*/ 248753 w 1197945"/>
              <a:gd name="connsiteY29" fmla="*/ 883730 h 981923"/>
              <a:gd name="connsiteX30" fmla="*/ 314214 w 1197945"/>
              <a:gd name="connsiteY30" fmla="*/ 923007 h 981923"/>
              <a:gd name="connsiteX31" fmla="*/ 353491 w 1197945"/>
              <a:gd name="connsiteY31" fmla="*/ 936099 h 981923"/>
              <a:gd name="connsiteX32" fmla="*/ 379676 w 1197945"/>
              <a:gd name="connsiteY32" fmla="*/ 949191 h 981923"/>
              <a:gd name="connsiteX33" fmla="*/ 477868 w 1197945"/>
              <a:gd name="connsiteY33" fmla="*/ 968830 h 981923"/>
              <a:gd name="connsiteX34" fmla="*/ 615337 w 1197945"/>
              <a:gd name="connsiteY34" fmla="*/ 981923 h 981923"/>
              <a:gd name="connsiteX35" fmla="*/ 890276 w 1197945"/>
              <a:gd name="connsiteY35" fmla="*/ 975376 h 981923"/>
              <a:gd name="connsiteX36" fmla="*/ 916460 w 1197945"/>
              <a:gd name="connsiteY36" fmla="*/ 968830 h 981923"/>
              <a:gd name="connsiteX37" fmla="*/ 975375 w 1197945"/>
              <a:gd name="connsiteY37" fmla="*/ 936099 h 981923"/>
              <a:gd name="connsiteX38" fmla="*/ 995014 w 1197945"/>
              <a:gd name="connsiteY38" fmla="*/ 929553 h 981923"/>
              <a:gd name="connsiteX39" fmla="*/ 1027745 w 1197945"/>
              <a:gd name="connsiteY39" fmla="*/ 903368 h 981923"/>
              <a:gd name="connsiteX40" fmla="*/ 1073568 w 1197945"/>
              <a:gd name="connsiteY40" fmla="*/ 870638 h 981923"/>
              <a:gd name="connsiteX41" fmla="*/ 1119391 w 1197945"/>
              <a:gd name="connsiteY41" fmla="*/ 824814 h 981923"/>
              <a:gd name="connsiteX42" fmla="*/ 1145575 w 1197945"/>
              <a:gd name="connsiteY42" fmla="*/ 798630 h 981923"/>
              <a:gd name="connsiteX43" fmla="*/ 1184852 w 1197945"/>
              <a:gd name="connsiteY43" fmla="*/ 726622 h 981923"/>
              <a:gd name="connsiteX44" fmla="*/ 1197945 w 1197945"/>
              <a:gd name="connsiteY44" fmla="*/ 680799 h 981923"/>
              <a:gd name="connsiteX45" fmla="*/ 1191399 w 1197945"/>
              <a:gd name="connsiteY45" fmla="*/ 543330 h 981923"/>
              <a:gd name="connsiteX46" fmla="*/ 1184852 w 1197945"/>
              <a:gd name="connsiteY46" fmla="*/ 523692 h 981923"/>
              <a:gd name="connsiteX47" fmla="*/ 1178306 w 1197945"/>
              <a:gd name="connsiteY47" fmla="*/ 497507 h 981923"/>
              <a:gd name="connsiteX48" fmla="*/ 1145575 w 1197945"/>
              <a:gd name="connsiteY48" fmla="*/ 458230 h 981923"/>
              <a:gd name="connsiteX49" fmla="*/ 1125937 w 1197945"/>
              <a:gd name="connsiteY49" fmla="*/ 432045 h 981923"/>
              <a:gd name="connsiteX50" fmla="*/ 1080114 w 1197945"/>
              <a:gd name="connsiteY50" fmla="*/ 399315 h 981923"/>
              <a:gd name="connsiteX51" fmla="*/ 1047383 w 1197945"/>
              <a:gd name="connsiteY51" fmla="*/ 373130 h 981923"/>
              <a:gd name="connsiteX52" fmla="*/ 995014 w 1197945"/>
              <a:gd name="connsiteY52" fmla="*/ 320761 h 981923"/>
              <a:gd name="connsiteX53" fmla="*/ 929552 w 1197945"/>
              <a:gd name="connsiteY53" fmla="*/ 268392 h 981923"/>
              <a:gd name="connsiteX54" fmla="*/ 909914 w 1197945"/>
              <a:gd name="connsiteY54" fmla="*/ 255299 h 981923"/>
              <a:gd name="connsiteX55" fmla="*/ 844453 w 1197945"/>
              <a:gd name="connsiteY55" fmla="*/ 209477 h 981923"/>
              <a:gd name="connsiteX56" fmla="*/ 818268 w 1197945"/>
              <a:gd name="connsiteY56" fmla="*/ 196384 h 981923"/>
              <a:gd name="connsiteX57" fmla="*/ 798630 w 1197945"/>
              <a:gd name="connsiteY57" fmla="*/ 176746 h 981923"/>
              <a:gd name="connsiteX58" fmla="*/ 772445 w 1197945"/>
              <a:gd name="connsiteY58" fmla="*/ 157107 h 981923"/>
              <a:gd name="connsiteX59" fmla="*/ 693891 w 1197945"/>
              <a:gd name="connsiteY59" fmla="*/ 91646 h 981923"/>
              <a:gd name="connsiteX60" fmla="*/ 615337 w 1197945"/>
              <a:gd name="connsiteY60" fmla="*/ 52369 h 981923"/>
              <a:gd name="connsiteX61" fmla="*/ 589152 w 1197945"/>
              <a:gd name="connsiteY61" fmla="*/ 39277 h 981923"/>
              <a:gd name="connsiteX62" fmla="*/ 549876 w 1197945"/>
              <a:gd name="connsiteY62" fmla="*/ 26184 h 981923"/>
              <a:gd name="connsiteX63" fmla="*/ 530237 w 1197945"/>
              <a:gd name="connsiteY63" fmla="*/ 13092 h 981923"/>
              <a:gd name="connsiteX64" fmla="*/ 477868 w 1197945"/>
              <a:gd name="connsiteY64" fmla="*/ 0 h 981923"/>
              <a:gd name="connsiteX65" fmla="*/ 274938 w 1197945"/>
              <a:gd name="connsiteY65" fmla="*/ 6545 h 981923"/>
              <a:gd name="connsiteX66" fmla="*/ 242206 w 1197945"/>
              <a:gd name="connsiteY66" fmla="*/ 13092 h 981923"/>
              <a:gd name="connsiteX67" fmla="*/ 202930 w 1197945"/>
              <a:gd name="connsiteY67" fmla="*/ 26184 h 981923"/>
              <a:gd name="connsiteX68" fmla="*/ 163653 w 1197945"/>
              <a:gd name="connsiteY68" fmla="*/ 52369 h 981923"/>
              <a:gd name="connsiteX69" fmla="*/ 144015 w 1197945"/>
              <a:gd name="connsiteY69" fmla="*/ 65461 h 981923"/>
              <a:gd name="connsiteX70" fmla="*/ 124376 w 1197945"/>
              <a:gd name="connsiteY70" fmla="*/ 85100 h 981923"/>
              <a:gd name="connsiteX71" fmla="*/ 72007 w 1197945"/>
              <a:gd name="connsiteY71" fmla="*/ 124376 h 9819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</a:cxnLst>
            <a:rect l="l" t="t" r="r" b="b"/>
            <a:pathLst>
              <a:path w="1197945" h="981923" extrusionOk="0">
                <a:moveTo>
                  <a:pt x="582606" y="52369"/>
                </a:moveTo>
                <a:cubicBezTo>
                  <a:pt x="565612" y="54624"/>
                  <a:pt x="553456" y="58743"/>
                  <a:pt x="536783" y="58915"/>
                </a:cubicBezTo>
                <a:cubicBezTo>
                  <a:pt x="432597" y="77845"/>
                  <a:pt x="476514" y="58152"/>
                  <a:pt x="425499" y="72007"/>
                </a:cubicBezTo>
                <a:cubicBezTo>
                  <a:pt x="329277" y="123294"/>
                  <a:pt x="432776" y="75254"/>
                  <a:pt x="360037" y="117830"/>
                </a:cubicBezTo>
                <a:cubicBezTo>
                  <a:pt x="353860" y="121568"/>
                  <a:pt x="346892" y="126723"/>
                  <a:pt x="340399" y="130922"/>
                </a:cubicBezTo>
                <a:cubicBezTo>
                  <a:pt x="335074" y="136981"/>
                  <a:pt x="328499" y="145776"/>
                  <a:pt x="320761" y="150561"/>
                </a:cubicBezTo>
                <a:cubicBezTo>
                  <a:pt x="312635" y="159115"/>
                  <a:pt x="302018" y="163390"/>
                  <a:pt x="294576" y="170200"/>
                </a:cubicBezTo>
                <a:cubicBezTo>
                  <a:pt x="287329" y="177292"/>
                  <a:pt x="281192" y="189011"/>
                  <a:pt x="274938" y="196384"/>
                </a:cubicBezTo>
                <a:cubicBezTo>
                  <a:pt x="267314" y="204438"/>
                  <a:pt x="241632" y="220761"/>
                  <a:pt x="229115" y="229115"/>
                </a:cubicBezTo>
                <a:cubicBezTo>
                  <a:pt x="206693" y="265964"/>
                  <a:pt x="230183" y="235601"/>
                  <a:pt x="189837" y="268392"/>
                </a:cubicBezTo>
                <a:cubicBezTo>
                  <a:pt x="180590" y="276827"/>
                  <a:pt x="173976" y="284589"/>
                  <a:pt x="163653" y="294576"/>
                </a:cubicBezTo>
                <a:cubicBezTo>
                  <a:pt x="136609" y="317729"/>
                  <a:pt x="139607" y="307834"/>
                  <a:pt x="117830" y="333854"/>
                </a:cubicBezTo>
                <a:cubicBezTo>
                  <a:pt x="111507" y="339391"/>
                  <a:pt x="108721" y="347376"/>
                  <a:pt x="104738" y="353492"/>
                </a:cubicBezTo>
                <a:cubicBezTo>
                  <a:pt x="96207" y="363026"/>
                  <a:pt x="87496" y="370072"/>
                  <a:pt x="78553" y="379676"/>
                </a:cubicBezTo>
                <a:cubicBezTo>
                  <a:pt x="13561" y="453793"/>
                  <a:pt x="84510" y="391381"/>
                  <a:pt x="32730" y="438592"/>
                </a:cubicBezTo>
                <a:cubicBezTo>
                  <a:pt x="30008" y="444789"/>
                  <a:pt x="30439" y="452688"/>
                  <a:pt x="26184" y="458230"/>
                </a:cubicBezTo>
                <a:cubicBezTo>
                  <a:pt x="23366" y="463967"/>
                  <a:pt x="16304" y="470839"/>
                  <a:pt x="13091" y="477868"/>
                </a:cubicBezTo>
                <a:cubicBezTo>
                  <a:pt x="7487" y="490478"/>
                  <a:pt x="0" y="517145"/>
                  <a:pt x="0" y="517146"/>
                </a:cubicBezTo>
                <a:cubicBezTo>
                  <a:pt x="3638" y="529301"/>
                  <a:pt x="6225" y="599216"/>
                  <a:pt x="13091" y="621884"/>
                </a:cubicBezTo>
                <a:cubicBezTo>
                  <a:pt x="16426" y="629504"/>
                  <a:pt x="22311" y="639814"/>
                  <a:pt x="26184" y="648068"/>
                </a:cubicBezTo>
                <a:cubicBezTo>
                  <a:pt x="28764" y="654443"/>
                  <a:pt x="29963" y="661284"/>
                  <a:pt x="32730" y="667707"/>
                </a:cubicBezTo>
                <a:cubicBezTo>
                  <a:pt x="36817" y="676676"/>
                  <a:pt x="43482" y="686166"/>
                  <a:pt x="45823" y="693892"/>
                </a:cubicBezTo>
                <a:cubicBezTo>
                  <a:pt x="47371" y="700894"/>
                  <a:pt x="49777" y="708072"/>
                  <a:pt x="52369" y="713530"/>
                </a:cubicBezTo>
                <a:cubicBezTo>
                  <a:pt x="57793" y="723973"/>
                  <a:pt x="66129" y="729474"/>
                  <a:pt x="72007" y="739715"/>
                </a:cubicBezTo>
                <a:cubicBezTo>
                  <a:pt x="77580" y="747557"/>
                  <a:pt x="78724" y="757793"/>
                  <a:pt x="85099" y="765899"/>
                </a:cubicBezTo>
                <a:cubicBezTo>
                  <a:pt x="116137" y="804900"/>
                  <a:pt x="114521" y="797576"/>
                  <a:pt x="144015" y="818268"/>
                </a:cubicBezTo>
                <a:cubicBezTo>
                  <a:pt x="154200" y="824754"/>
                  <a:pt x="159819" y="833257"/>
                  <a:pt x="170199" y="837907"/>
                </a:cubicBezTo>
                <a:cubicBezTo>
                  <a:pt x="182046" y="844249"/>
                  <a:pt x="189815" y="850361"/>
                  <a:pt x="202930" y="857546"/>
                </a:cubicBezTo>
                <a:cubicBezTo>
                  <a:pt x="212874" y="862332"/>
                  <a:pt x="219278" y="871347"/>
                  <a:pt x="229115" y="877184"/>
                </a:cubicBezTo>
                <a:cubicBezTo>
                  <a:pt x="234990" y="880622"/>
                  <a:pt x="242590" y="881658"/>
                  <a:pt x="248753" y="883730"/>
                </a:cubicBezTo>
                <a:cubicBezTo>
                  <a:pt x="287955" y="906611"/>
                  <a:pt x="278133" y="909550"/>
                  <a:pt x="314214" y="923007"/>
                </a:cubicBezTo>
                <a:cubicBezTo>
                  <a:pt x="326370" y="925721"/>
                  <a:pt x="340875" y="929672"/>
                  <a:pt x="353491" y="936099"/>
                </a:cubicBezTo>
                <a:cubicBezTo>
                  <a:pt x="361830" y="942167"/>
                  <a:pt x="370035" y="945832"/>
                  <a:pt x="379676" y="949191"/>
                </a:cubicBezTo>
                <a:cubicBezTo>
                  <a:pt x="423430" y="963666"/>
                  <a:pt x="434908" y="959987"/>
                  <a:pt x="477868" y="968830"/>
                </a:cubicBezTo>
                <a:cubicBezTo>
                  <a:pt x="583075" y="967587"/>
                  <a:pt x="414272" y="970292"/>
                  <a:pt x="615337" y="981923"/>
                </a:cubicBezTo>
                <a:cubicBezTo>
                  <a:pt x="749237" y="984868"/>
                  <a:pt x="771441" y="983695"/>
                  <a:pt x="890276" y="975376"/>
                </a:cubicBezTo>
                <a:cubicBezTo>
                  <a:pt x="899175" y="974725"/>
                  <a:pt x="909161" y="973056"/>
                  <a:pt x="916460" y="968830"/>
                </a:cubicBezTo>
                <a:cubicBezTo>
                  <a:pt x="941559" y="960530"/>
                  <a:pt x="951018" y="947710"/>
                  <a:pt x="975375" y="936099"/>
                </a:cubicBezTo>
                <a:cubicBezTo>
                  <a:pt x="982025" y="933505"/>
                  <a:pt x="988011" y="930580"/>
                  <a:pt x="995014" y="929553"/>
                </a:cubicBezTo>
                <a:cubicBezTo>
                  <a:pt x="1005295" y="921651"/>
                  <a:pt x="1017332" y="911353"/>
                  <a:pt x="1027745" y="903368"/>
                </a:cubicBezTo>
                <a:cubicBezTo>
                  <a:pt x="1048254" y="888326"/>
                  <a:pt x="1052842" y="890213"/>
                  <a:pt x="1073568" y="870638"/>
                </a:cubicBezTo>
                <a:cubicBezTo>
                  <a:pt x="1091594" y="857083"/>
                  <a:pt x="1103589" y="841978"/>
                  <a:pt x="1119391" y="824814"/>
                </a:cubicBezTo>
                <a:cubicBezTo>
                  <a:pt x="1127593" y="818447"/>
                  <a:pt x="1137299" y="808871"/>
                  <a:pt x="1145575" y="798630"/>
                </a:cubicBezTo>
                <a:cubicBezTo>
                  <a:pt x="1161769" y="770622"/>
                  <a:pt x="1172027" y="753937"/>
                  <a:pt x="1184852" y="726622"/>
                </a:cubicBezTo>
                <a:cubicBezTo>
                  <a:pt x="1196252" y="697544"/>
                  <a:pt x="1190571" y="710925"/>
                  <a:pt x="1197945" y="680799"/>
                </a:cubicBezTo>
                <a:cubicBezTo>
                  <a:pt x="1191598" y="641735"/>
                  <a:pt x="1189775" y="587480"/>
                  <a:pt x="1191399" y="543330"/>
                </a:cubicBezTo>
                <a:cubicBezTo>
                  <a:pt x="1190563" y="536766"/>
                  <a:pt x="1186718" y="529964"/>
                  <a:pt x="1184852" y="523692"/>
                </a:cubicBezTo>
                <a:cubicBezTo>
                  <a:pt x="1181742" y="513662"/>
                  <a:pt x="1182066" y="505509"/>
                  <a:pt x="1178306" y="497507"/>
                </a:cubicBezTo>
                <a:cubicBezTo>
                  <a:pt x="1168671" y="476305"/>
                  <a:pt x="1158568" y="473746"/>
                  <a:pt x="1145575" y="458230"/>
                </a:cubicBezTo>
                <a:cubicBezTo>
                  <a:pt x="1138463" y="450901"/>
                  <a:pt x="1132784" y="437831"/>
                  <a:pt x="1125937" y="432045"/>
                </a:cubicBezTo>
                <a:cubicBezTo>
                  <a:pt x="1110801" y="418544"/>
                  <a:pt x="1098254" y="411206"/>
                  <a:pt x="1080114" y="399315"/>
                </a:cubicBezTo>
                <a:cubicBezTo>
                  <a:pt x="1068242" y="391586"/>
                  <a:pt x="1056038" y="383166"/>
                  <a:pt x="1047383" y="373130"/>
                </a:cubicBezTo>
                <a:cubicBezTo>
                  <a:pt x="1028756" y="356869"/>
                  <a:pt x="1014134" y="334257"/>
                  <a:pt x="995014" y="320761"/>
                </a:cubicBezTo>
                <a:cubicBezTo>
                  <a:pt x="912209" y="271519"/>
                  <a:pt x="984184" y="326443"/>
                  <a:pt x="929552" y="268392"/>
                </a:cubicBezTo>
                <a:cubicBezTo>
                  <a:pt x="923358" y="263057"/>
                  <a:pt x="917687" y="259285"/>
                  <a:pt x="909914" y="255299"/>
                </a:cubicBezTo>
                <a:cubicBezTo>
                  <a:pt x="890752" y="242489"/>
                  <a:pt x="864593" y="217403"/>
                  <a:pt x="844453" y="209477"/>
                </a:cubicBezTo>
                <a:cubicBezTo>
                  <a:pt x="836048" y="205294"/>
                  <a:pt x="824548" y="201633"/>
                  <a:pt x="818268" y="196384"/>
                </a:cubicBezTo>
                <a:cubicBezTo>
                  <a:pt x="810546" y="191515"/>
                  <a:pt x="804979" y="184186"/>
                  <a:pt x="798630" y="176746"/>
                </a:cubicBezTo>
                <a:cubicBezTo>
                  <a:pt x="790589" y="169116"/>
                  <a:pt x="781331" y="165215"/>
                  <a:pt x="772445" y="157107"/>
                </a:cubicBezTo>
                <a:cubicBezTo>
                  <a:pt x="742376" y="130429"/>
                  <a:pt x="739458" y="115489"/>
                  <a:pt x="693891" y="91646"/>
                </a:cubicBezTo>
                <a:cubicBezTo>
                  <a:pt x="655755" y="73018"/>
                  <a:pt x="641215" y="64622"/>
                  <a:pt x="615337" y="52369"/>
                </a:cubicBezTo>
                <a:cubicBezTo>
                  <a:pt x="605260" y="47514"/>
                  <a:pt x="599862" y="42460"/>
                  <a:pt x="589152" y="39277"/>
                </a:cubicBezTo>
                <a:cubicBezTo>
                  <a:pt x="576939" y="36374"/>
                  <a:pt x="563039" y="31726"/>
                  <a:pt x="549876" y="26184"/>
                </a:cubicBezTo>
                <a:cubicBezTo>
                  <a:pt x="542714" y="22045"/>
                  <a:pt x="537705" y="16870"/>
                  <a:pt x="530237" y="13092"/>
                </a:cubicBezTo>
                <a:cubicBezTo>
                  <a:pt x="517246" y="6734"/>
                  <a:pt x="490463" y="1591"/>
                  <a:pt x="477868" y="0"/>
                </a:cubicBezTo>
                <a:cubicBezTo>
                  <a:pt x="405211" y="7139"/>
                  <a:pt x="341224" y="14550"/>
                  <a:pt x="274938" y="6545"/>
                </a:cubicBezTo>
                <a:cubicBezTo>
                  <a:pt x="264217" y="7566"/>
                  <a:pt x="251741" y="9078"/>
                  <a:pt x="242206" y="13092"/>
                </a:cubicBezTo>
                <a:cubicBezTo>
                  <a:pt x="228891" y="16723"/>
                  <a:pt x="202931" y="26184"/>
                  <a:pt x="202930" y="26184"/>
                </a:cubicBezTo>
                <a:cubicBezTo>
                  <a:pt x="193807" y="29209"/>
                  <a:pt x="175896" y="48022"/>
                  <a:pt x="163653" y="52369"/>
                </a:cubicBezTo>
                <a:cubicBezTo>
                  <a:pt x="157013" y="55247"/>
                  <a:pt x="149237" y="60188"/>
                  <a:pt x="144015" y="65461"/>
                </a:cubicBezTo>
                <a:cubicBezTo>
                  <a:pt x="137675" y="70607"/>
                  <a:pt x="131488" y="79087"/>
                  <a:pt x="124376" y="85100"/>
                </a:cubicBezTo>
                <a:cubicBezTo>
                  <a:pt x="53116" y="129678"/>
                  <a:pt x="106492" y="94857"/>
                  <a:pt x="72007" y="124376"/>
                </a:cubicBezTo>
              </a:path>
            </a:pathLst>
          </a:custGeom>
          <a:noFill/>
          <a:ln w="28575">
            <a:solidFill>
              <a:srgbClr val="FFC000"/>
            </a:solidFill>
            <a:extLst>
              <a:ext uri="{C807C97D-BFC1-408E-A445-0C87EB9F89A2}">
                <ask:lineSketchStyleProps xmlns:ask="http://schemas.microsoft.com/office/drawing/2018/sketchyshapes" sd="2650216993">
                  <a:custGeom>
                    <a:avLst/>
                    <a:gdLst>
                      <a:gd name="connsiteX0" fmla="*/ 856648 w 1761423"/>
                      <a:gd name="connsiteY0" fmla="*/ 77002 h 1443790"/>
                      <a:gd name="connsiteX1" fmla="*/ 789271 w 1761423"/>
                      <a:gd name="connsiteY1" fmla="*/ 86627 h 1443790"/>
                      <a:gd name="connsiteX2" fmla="*/ 625642 w 1761423"/>
                      <a:gd name="connsiteY2" fmla="*/ 105878 h 1443790"/>
                      <a:gd name="connsiteX3" fmla="*/ 529389 w 1761423"/>
                      <a:gd name="connsiteY3" fmla="*/ 173255 h 1443790"/>
                      <a:gd name="connsiteX4" fmla="*/ 500513 w 1761423"/>
                      <a:gd name="connsiteY4" fmla="*/ 192505 h 1443790"/>
                      <a:gd name="connsiteX5" fmla="*/ 471638 w 1761423"/>
                      <a:gd name="connsiteY5" fmla="*/ 221381 h 1443790"/>
                      <a:gd name="connsiteX6" fmla="*/ 433137 w 1761423"/>
                      <a:gd name="connsiteY6" fmla="*/ 250257 h 1443790"/>
                      <a:gd name="connsiteX7" fmla="*/ 404261 w 1761423"/>
                      <a:gd name="connsiteY7" fmla="*/ 288758 h 1443790"/>
                      <a:gd name="connsiteX8" fmla="*/ 336884 w 1761423"/>
                      <a:gd name="connsiteY8" fmla="*/ 336884 h 1443790"/>
                      <a:gd name="connsiteX9" fmla="*/ 279132 w 1761423"/>
                      <a:gd name="connsiteY9" fmla="*/ 394636 h 1443790"/>
                      <a:gd name="connsiteX10" fmla="*/ 240631 w 1761423"/>
                      <a:gd name="connsiteY10" fmla="*/ 433137 h 1443790"/>
                      <a:gd name="connsiteX11" fmla="*/ 173254 w 1761423"/>
                      <a:gd name="connsiteY11" fmla="*/ 490889 h 1443790"/>
                      <a:gd name="connsiteX12" fmla="*/ 154004 w 1761423"/>
                      <a:gd name="connsiteY12" fmla="*/ 519764 h 1443790"/>
                      <a:gd name="connsiteX13" fmla="*/ 115503 w 1761423"/>
                      <a:gd name="connsiteY13" fmla="*/ 558265 h 1443790"/>
                      <a:gd name="connsiteX14" fmla="*/ 48126 w 1761423"/>
                      <a:gd name="connsiteY14" fmla="*/ 644893 h 1443790"/>
                      <a:gd name="connsiteX15" fmla="*/ 38501 w 1761423"/>
                      <a:gd name="connsiteY15" fmla="*/ 673769 h 1443790"/>
                      <a:gd name="connsiteX16" fmla="*/ 19250 w 1761423"/>
                      <a:gd name="connsiteY16" fmla="*/ 702644 h 1443790"/>
                      <a:gd name="connsiteX17" fmla="*/ 0 w 1761423"/>
                      <a:gd name="connsiteY17" fmla="*/ 760396 h 1443790"/>
                      <a:gd name="connsiteX18" fmla="*/ 19250 w 1761423"/>
                      <a:gd name="connsiteY18" fmla="*/ 914400 h 1443790"/>
                      <a:gd name="connsiteX19" fmla="*/ 38501 w 1761423"/>
                      <a:gd name="connsiteY19" fmla="*/ 952901 h 1443790"/>
                      <a:gd name="connsiteX20" fmla="*/ 48126 w 1761423"/>
                      <a:gd name="connsiteY20" fmla="*/ 981777 h 1443790"/>
                      <a:gd name="connsiteX21" fmla="*/ 67377 w 1761423"/>
                      <a:gd name="connsiteY21" fmla="*/ 1020278 h 1443790"/>
                      <a:gd name="connsiteX22" fmla="*/ 77002 w 1761423"/>
                      <a:gd name="connsiteY22" fmla="*/ 1049154 h 1443790"/>
                      <a:gd name="connsiteX23" fmla="*/ 105878 w 1761423"/>
                      <a:gd name="connsiteY23" fmla="*/ 1087655 h 1443790"/>
                      <a:gd name="connsiteX24" fmla="*/ 125128 w 1761423"/>
                      <a:gd name="connsiteY24" fmla="*/ 1126156 h 1443790"/>
                      <a:gd name="connsiteX25" fmla="*/ 211756 w 1761423"/>
                      <a:gd name="connsiteY25" fmla="*/ 1203158 h 1443790"/>
                      <a:gd name="connsiteX26" fmla="*/ 250257 w 1761423"/>
                      <a:gd name="connsiteY26" fmla="*/ 1232034 h 1443790"/>
                      <a:gd name="connsiteX27" fmla="*/ 298383 w 1761423"/>
                      <a:gd name="connsiteY27" fmla="*/ 1260910 h 1443790"/>
                      <a:gd name="connsiteX28" fmla="*/ 336884 w 1761423"/>
                      <a:gd name="connsiteY28" fmla="*/ 1289785 h 1443790"/>
                      <a:gd name="connsiteX29" fmla="*/ 365760 w 1761423"/>
                      <a:gd name="connsiteY29" fmla="*/ 1299411 h 1443790"/>
                      <a:gd name="connsiteX30" fmla="*/ 462012 w 1761423"/>
                      <a:gd name="connsiteY30" fmla="*/ 1357162 h 1443790"/>
                      <a:gd name="connsiteX31" fmla="*/ 519764 w 1761423"/>
                      <a:gd name="connsiteY31" fmla="*/ 1376413 h 1443790"/>
                      <a:gd name="connsiteX32" fmla="*/ 558265 w 1761423"/>
                      <a:gd name="connsiteY32" fmla="*/ 1395663 h 1443790"/>
                      <a:gd name="connsiteX33" fmla="*/ 702644 w 1761423"/>
                      <a:gd name="connsiteY33" fmla="*/ 1424539 h 1443790"/>
                      <a:gd name="connsiteX34" fmla="*/ 904774 w 1761423"/>
                      <a:gd name="connsiteY34" fmla="*/ 1443790 h 1443790"/>
                      <a:gd name="connsiteX35" fmla="*/ 1309036 w 1761423"/>
                      <a:gd name="connsiteY35" fmla="*/ 1434164 h 1443790"/>
                      <a:gd name="connsiteX36" fmla="*/ 1347537 w 1761423"/>
                      <a:gd name="connsiteY36" fmla="*/ 1424539 h 1443790"/>
                      <a:gd name="connsiteX37" fmla="*/ 1434164 w 1761423"/>
                      <a:gd name="connsiteY37" fmla="*/ 1376413 h 1443790"/>
                      <a:gd name="connsiteX38" fmla="*/ 1463040 w 1761423"/>
                      <a:gd name="connsiteY38" fmla="*/ 1366787 h 1443790"/>
                      <a:gd name="connsiteX39" fmla="*/ 1511166 w 1761423"/>
                      <a:gd name="connsiteY39" fmla="*/ 1328286 h 1443790"/>
                      <a:gd name="connsiteX40" fmla="*/ 1578543 w 1761423"/>
                      <a:gd name="connsiteY40" fmla="*/ 1280160 h 1443790"/>
                      <a:gd name="connsiteX41" fmla="*/ 1645920 w 1761423"/>
                      <a:gd name="connsiteY41" fmla="*/ 1212783 h 1443790"/>
                      <a:gd name="connsiteX42" fmla="*/ 1684421 w 1761423"/>
                      <a:gd name="connsiteY42" fmla="*/ 1174282 h 1443790"/>
                      <a:gd name="connsiteX43" fmla="*/ 1742172 w 1761423"/>
                      <a:gd name="connsiteY43" fmla="*/ 1068404 h 1443790"/>
                      <a:gd name="connsiteX44" fmla="*/ 1761423 w 1761423"/>
                      <a:gd name="connsiteY44" fmla="*/ 1001027 h 1443790"/>
                      <a:gd name="connsiteX45" fmla="*/ 1751798 w 1761423"/>
                      <a:gd name="connsiteY45" fmla="*/ 798897 h 1443790"/>
                      <a:gd name="connsiteX46" fmla="*/ 1742172 w 1761423"/>
                      <a:gd name="connsiteY46" fmla="*/ 770021 h 1443790"/>
                      <a:gd name="connsiteX47" fmla="*/ 1732547 w 1761423"/>
                      <a:gd name="connsiteY47" fmla="*/ 731520 h 1443790"/>
                      <a:gd name="connsiteX48" fmla="*/ 1684421 w 1761423"/>
                      <a:gd name="connsiteY48" fmla="*/ 673769 h 1443790"/>
                      <a:gd name="connsiteX49" fmla="*/ 1655545 w 1761423"/>
                      <a:gd name="connsiteY49" fmla="*/ 635267 h 1443790"/>
                      <a:gd name="connsiteX50" fmla="*/ 1588168 w 1761423"/>
                      <a:gd name="connsiteY50" fmla="*/ 587141 h 1443790"/>
                      <a:gd name="connsiteX51" fmla="*/ 1540042 w 1761423"/>
                      <a:gd name="connsiteY51" fmla="*/ 548640 h 1443790"/>
                      <a:gd name="connsiteX52" fmla="*/ 1463040 w 1761423"/>
                      <a:gd name="connsiteY52" fmla="*/ 471638 h 1443790"/>
                      <a:gd name="connsiteX53" fmla="*/ 1366787 w 1761423"/>
                      <a:gd name="connsiteY53" fmla="*/ 394636 h 1443790"/>
                      <a:gd name="connsiteX54" fmla="*/ 1337911 w 1761423"/>
                      <a:gd name="connsiteY54" fmla="*/ 375385 h 1443790"/>
                      <a:gd name="connsiteX55" fmla="*/ 1241659 w 1761423"/>
                      <a:gd name="connsiteY55" fmla="*/ 308009 h 1443790"/>
                      <a:gd name="connsiteX56" fmla="*/ 1203158 w 1761423"/>
                      <a:gd name="connsiteY56" fmla="*/ 288758 h 1443790"/>
                      <a:gd name="connsiteX57" fmla="*/ 1174282 w 1761423"/>
                      <a:gd name="connsiteY57" fmla="*/ 259882 h 1443790"/>
                      <a:gd name="connsiteX58" fmla="*/ 1135781 w 1761423"/>
                      <a:gd name="connsiteY58" fmla="*/ 231006 h 1443790"/>
                      <a:gd name="connsiteX59" fmla="*/ 1020278 w 1761423"/>
                      <a:gd name="connsiteY59" fmla="*/ 134754 h 1443790"/>
                      <a:gd name="connsiteX60" fmla="*/ 904774 w 1761423"/>
                      <a:gd name="connsiteY60" fmla="*/ 77002 h 1443790"/>
                      <a:gd name="connsiteX61" fmla="*/ 866273 w 1761423"/>
                      <a:gd name="connsiteY61" fmla="*/ 57752 h 1443790"/>
                      <a:gd name="connsiteX62" fmla="*/ 808522 w 1761423"/>
                      <a:gd name="connsiteY62" fmla="*/ 38501 h 1443790"/>
                      <a:gd name="connsiteX63" fmla="*/ 779646 w 1761423"/>
                      <a:gd name="connsiteY63" fmla="*/ 19251 h 1443790"/>
                      <a:gd name="connsiteX64" fmla="*/ 702644 w 1761423"/>
                      <a:gd name="connsiteY64" fmla="*/ 0 h 1443790"/>
                      <a:gd name="connsiteX65" fmla="*/ 404261 w 1761423"/>
                      <a:gd name="connsiteY65" fmla="*/ 9625 h 1443790"/>
                      <a:gd name="connsiteX66" fmla="*/ 356134 w 1761423"/>
                      <a:gd name="connsiteY66" fmla="*/ 19251 h 1443790"/>
                      <a:gd name="connsiteX67" fmla="*/ 298383 w 1761423"/>
                      <a:gd name="connsiteY67" fmla="*/ 38501 h 1443790"/>
                      <a:gd name="connsiteX68" fmla="*/ 240631 w 1761423"/>
                      <a:gd name="connsiteY68" fmla="*/ 77002 h 1443790"/>
                      <a:gd name="connsiteX69" fmla="*/ 211756 w 1761423"/>
                      <a:gd name="connsiteY69" fmla="*/ 96253 h 1443790"/>
                      <a:gd name="connsiteX70" fmla="*/ 182880 w 1761423"/>
                      <a:gd name="connsiteY70" fmla="*/ 125129 h 1443790"/>
                      <a:gd name="connsiteX71" fmla="*/ 105878 w 1761423"/>
                      <a:gd name="connsiteY71" fmla="*/ 182880 h 14437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</a:cxnLst>
                    <a:rect l="l" t="t" r="r" b="b"/>
                    <a:pathLst>
                      <a:path w="1761423" h="1443790">
                        <a:moveTo>
                          <a:pt x="856648" y="77002"/>
                        </a:moveTo>
                        <a:cubicBezTo>
                          <a:pt x="834189" y="80210"/>
                          <a:pt x="811856" y="84476"/>
                          <a:pt x="789271" y="86627"/>
                        </a:cubicBezTo>
                        <a:cubicBezTo>
                          <a:pt x="629912" y="101804"/>
                          <a:pt x="700503" y="80925"/>
                          <a:pt x="625642" y="105878"/>
                        </a:cubicBezTo>
                        <a:cubicBezTo>
                          <a:pt x="492853" y="194403"/>
                          <a:pt x="629172" y="101982"/>
                          <a:pt x="529389" y="173255"/>
                        </a:cubicBezTo>
                        <a:cubicBezTo>
                          <a:pt x="519976" y="179979"/>
                          <a:pt x="509400" y="185099"/>
                          <a:pt x="500513" y="192505"/>
                        </a:cubicBezTo>
                        <a:cubicBezTo>
                          <a:pt x="490056" y="201219"/>
                          <a:pt x="481973" y="212522"/>
                          <a:pt x="471638" y="221381"/>
                        </a:cubicBezTo>
                        <a:cubicBezTo>
                          <a:pt x="459458" y="231821"/>
                          <a:pt x="444481" y="238913"/>
                          <a:pt x="433137" y="250257"/>
                        </a:cubicBezTo>
                        <a:cubicBezTo>
                          <a:pt x="421793" y="261601"/>
                          <a:pt x="415605" y="277414"/>
                          <a:pt x="404261" y="288758"/>
                        </a:cubicBezTo>
                        <a:cubicBezTo>
                          <a:pt x="392319" y="300700"/>
                          <a:pt x="353283" y="325952"/>
                          <a:pt x="336884" y="336884"/>
                        </a:cubicBezTo>
                        <a:cubicBezTo>
                          <a:pt x="301847" y="389439"/>
                          <a:pt x="336439" y="344492"/>
                          <a:pt x="279132" y="394636"/>
                        </a:cubicBezTo>
                        <a:cubicBezTo>
                          <a:pt x="265473" y="406588"/>
                          <a:pt x="254290" y="421185"/>
                          <a:pt x="240631" y="433137"/>
                        </a:cubicBezTo>
                        <a:cubicBezTo>
                          <a:pt x="201412" y="467453"/>
                          <a:pt x="204842" y="452983"/>
                          <a:pt x="173254" y="490889"/>
                        </a:cubicBezTo>
                        <a:cubicBezTo>
                          <a:pt x="165848" y="499776"/>
                          <a:pt x="161532" y="510981"/>
                          <a:pt x="154004" y="519764"/>
                        </a:cubicBezTo>
                        <a:cubicBezTo>
                          <a:pt x="142192" y="533544"/>
                          <a:pt x="126841" y="544093"/>
                          <a:pt x="115503" y="558265"/>
                        </a:cubicBezTo>
                        <a:cubicBezTo>
                          <a:pt x="23400" y="673395"/>
                          <a:pt x="120456" y="572563"/>
                          <a:pt x="48126" y="644893"/>
                        </a:cubicBezTo>
                        <a:cubicBezTo>
                          <a:pt x="44918" y="654518"/>
                          <a:pt x="43038" y="664694"/>
                          <a:pt x="38501" y="673769"/>
                        </a:cubicBezTo>
                        <a:cubicBezTo>
                          <a:pt x="33328" y="684116"/>
                          <a:pt x="23948" y="692073"/>
                          <a:pt x="19250" y="702644"/>
                        </a:cubicBezTo>
                        <a:cubicBezTo>
                          <a:pt x="11009" y="721187"/>
                          <a:pt x="0" y="760396"/>
                          <a:pt x="0" y="760396"/>
                        </a:cubicBezTo>
                        <a:cubicBezTo>
                          <a:pt x="2130" y="783824"/>
                          <a:pt x="6819" y="877107"/>
                          <a:pt x="19250" y="914400"/>
                        </a:cubicBezTo>
                        <a:cubicBezTo>
                          <a:pt x="23787" y="928012"/>
                          <a:pt x="32849" y="939713"/>
                          <a:pt x="38501" y="952901"/>
                        </a:cubicBezTo>
                        <a:cubicBezTo>
                          <a:pt x="42498" y="962227"/>
                          <a:pt x="44129" y="972451"/>
                          <a:pt x="48126" y="981777"/>
                        </a:cubicBezTo>
                        <a:cubicBezTo>
                          <a:pt x="53778" y="994965"/>
                          <a:pt x="61725" y="1007090"/>
                          <a:pt x="67377" y="1020278"/>
                        </a:cubicBezTo>
                        <a:cubicBezTo>
                          <a:pt x="71374" y="1029604"/>
                          <a:pt x="71968" y="1040345"/>
                          <a:pt x="77002" y="1049154"/>
                        </a:cubicBezTo>
                        <a:cubicBezTo>
                          <a:pt x="84961" y="1063082"/>
                          <a:pt x="97376" y="1074051"/>
                          <a:pt x="105878" y="1087655"/>
                        </a:cubicBezTo>
                        <a:cubicBezTo>
                          <a:pt x="113483" y="1099822"/>
                          <a:pt x="116165" y="1114952"/>
                          <a:pt x="125128" y="1126156"/>
                        </a:cubicBezTo>
                        <a:cubicBezTo>
                          <a:pt x="171068" y="1183581"/>
                          <a:pt x="168723" y="1172420"/>
                          <a:pt x="211756" y="1203158"/>
                        </a:cubicBezTo>
                        <a:cubicBezTo>
                          <a:pt x="224810" y="1212482"/>
                          <a:pt x="236909" y="1223135"/>
                          <a:pt x="250257" y="1232034"/>
                        </a:cubicBezTo>
                        <a:cubicBezTo>
                          <a:pt x="265823" y="1242411"/>
                          <a:pt x="282817" y="1250533"/>
                          <a:pt x="298383" y="1260910"/>
                        </a:cubicBezTo>
                        <a:cubicBezTo>
                          <a:pt x="311731" y="1269808"/>
                          <a:pt x="322956" y="1281826"/>
                          <a:pt x="336884" y="1289785"/>
                        </a:cubicBezTo>
                        <a:cubicBezTo>
                          <a:pt x="345693" y="1294819"/>
                          <a:pt x="356891" y="1294484"/>
                          <a:pt x="365760" y="1299411"/>
                        </a:cubicBezTo>
                        <a:cubicBezTo>
                          <a:pt x="423874" y="1331697"/>
                          <a:pt x="409996" y="1336356"/>
                          <a:pt x="462012" y="1357162"/>
                        </a:cubicBezTo>
                        <a:cubicBezTo>
                          <a:pt x="480853" y="1364698"/>
                          <a:pt x="501614" y="1367338"/>
                          <a:pt x="519764" y="1376413"/>
                        </a:cubicBezTo>
                        <a:cubicBezTo>
                          <a:pt x="532598" y="1382830"/>
                          <a:pt x="544653" y="1391126"/>
                          <a:pt x="558265" y="1395663"/>
                        </a:cubicBezTo>
                        <a:cubicBezTo>
                          <a:pt x="623364" y="1417363"/>
                          <a:pt x="638156" y="1413791"/>
                          <a:pt x="702644" y="1424539"/>
                        </a:cubicBezTo>
                        <a:cubicBezTo>
                          <a:pt x="832749" y="1446223"/>
                          <a:pt x="635272" y="1426945"/>
                          <a:pt x="904774" y="1443790"/>
                        </a:cubicBezTo>
                        <a:lnTo>
                          <a:pt x="1309036" y="1434164"/>
                        </a:lnTo>
                        <a:cubicBezTo>
                          <a:pt x="1322252" y="1433589"/>
                          <a:pt x="1335151" y="1429184"/>
                          <a:pt x="1347537" y="1424539"/>
                        </a:cubicBezTo>
                        <a:cubicBezTo>
                          <a:pt x="1384618" y="1410634"/>
                          <a:pt x="1397404" y="1394794"/>
                          <a:pt x="1434164" y="1376413"/>
                        </a:cubicBezTo>
                        <a:cubicBezTo>
                          <a:pt x="1443239" y="1371875"/>
                          <a:pt x="1453415" y="1369996"/>
                          <a:pt x="1463040" y="1366787"/>
                        </a:cubicBezTo>
                        <a:cubicBezTo>
                          <a:pt x="1479082" y="1353953"/>
                          <a:pt x="1494731" y="1340612"/>
                          <a:pt x="1511166" y="1328286"/>
                        </a:cubicBezTo>
                        <a:cubicBezTo>
                          <a:pt x="1541077" y="1305853"/>
                          <a:pt x="1547863" y="1308051"/>
                          <a:pt x="1578543" y="1280160"/>
                        </a:cubicBezTo>
                        <a:cubicBezTo>
                          <a:pt x="1602045" y="1258795"/>
                          <a:pt x="1623461" y="1235242"/>
                          <a:pt x="1645920" y="1212783"/>
                        </a:cubicBezTo>
                        <a:cubicBezTo>
                          <a:pt x="1658754" y="1199949"/>
                          <a:pt x="1674354" y="1189383"/>
                          <a:pt x="1684421" y="1174282"/>
                        </a:cubicBezTo>
                        <a:cubicBezTo>
                          <a:pt x="1707853" y="1139134"/>
                          <a:pt x="1727612" y="1112080"/>
                          <a:pt x="1742172" y="1068404"/>
                        </a:cubicBezTo>
                        <a:cubicBezTo>
                          <a:pt x="1755982" y="1026979"/>
                          <a:pt x="1749337" y="1049372"/>
                          <a:pt x="1761423" y="1001027"/>
                        </a:cubicBezTo>
                        <a:cubicBezTo>
                          <a:pt x="1758215" y="933650"/>
                          <a:pt x="1757400" y="866117"/>
                          <a:pt x="1751798" y="798897"/>
                        </a:cubicBezTo>
                        <a:cubicBezTo>
                          <a:pt x="1750955" y="788786"/>
                          <a:pt x="1744959" y="779777"/>
                          <a:pt x="1742172" y="770021"/>
                        </a:cubicBezTo>
                        <a:cubicBezTo>
                          <a:pt x="1738538" y="757301"/>
                          <a:pt x="1737758" y="743679"/>
                          <a:pt x="1732547" y="731520"/>
                        </a:cubicBezTo>
                        <a:cubicBezTo>
                          <a:pt x="1720390" y="703152"/>
                          <a:pt x="1704247" y="696899"/>
                          <a:pt x="1684421" y="673769"/>
                        </a:cubicBezTo>
                        <a:cubicBezTo>
                          <a:pt x="1673981" y="661589"/>
                          <a:pt x="1666889" y="646611"/>
                          <a:pt x="1655545" y="635267"/>
                        </a:cubicBezTo>
                        <a:cubicBezTo>
                          <a:pt x="1636033" y="615755"/>
                          <a:pt x="1610024" y="603533"/>
                          <a:pt x="1588168" y="587141"/>
                        </a:cubicBezTo>
                        <a:cubicBezTo>
                          <a:pt x="1571733" y="574815"/>
                          <a:pt x="1555138" y="562574"/>
                          <a:pt x="1540042" y="548640"/>
                        </a:cubicBezTo>
                        <a:cubicBezTo>
                          <a:pt x="1513369" y="524019"/>
                          <a:pt x="1493243" y="491773"/>
                          <a:pt x="1463040" y="471638"/>
                        </a:cubicBezTo>
                        <a:cubicBezTo>
                          <a:pt x="1337740" y="388105"/>
                          <a:pt x="1462790" y="476925"/>
                          <a:pt x="1366787" y="394636"/>
                        </a:cubicBezTo>
                        <a:cubicBezTo>
                          <a:pt x="1358004" y="387107"/>
                          <a:pt x="1347325" y="382109"/>
                          <a:pt x="1337911" y="375385"/>
                        </a:cubicBezTo>
                        <a:cubicBezTo>
                          <a:pt x="1309747" y="355268"/>
                          <a:pt x="1271156" y="322758"/>
                          <a:pt x="1241659" y="308009"/>
                        </a:cubicBezTo>
                        <a:cubicBezTo>
                          <a:pt x="1228825" y="301592"/>
                          <a:pt x="1214834" y="297098"/>
                          <a:pt x="1203158" y="288758"/>
                        </a:cubicBezTo>
                        <a:cubicBezTo>
                          <a:pt x="1192081" y="280846"/>
                          <a:pt x="1184617" y="268741"/>
                          <a:pt x="1174282" y="259882"/>
                        </a:cubicBezTo>
                        <a:cubicBezTo>
                          <a:pt x="1162102" y="249442"/>
                          <a:pt x="1147854" y="241570"/>
                          <a:pt x="1135781" y="231006"/>
                        </a:cubicBezTo>
                        <a:cubicBezTo>
                          <a:pt x="1088712" y="189820"/>
                          <a:pt x="1086841" y="168036"/>
                          <a:pt x="1020278" y="134754"/>
                        </a:cubicBezTo>
                        <a:lnTo>
                          <a:pt x="904774" y="77002"/>
                        </a:lnTo>
                        <a:cubicBezTo>
                          <a:pt x="891940" y="70585"/>
                          <a:pt x="879885" y="62290"/>
                          <a:pt x="866273" y="57752"/>
                        </a:cubicBezTo>
                        <a:cubicBezTo>
                          <a:pt x="847023" y="51335"/>
                          <a:pt x="825406" y="49757"/>
                          <a:pt x="808522" y="38501"/>
                        </a:cubicBezTo>
                        <a:cubicBezTo>
                          <a:pt x="798897" y="32084"/>
                          <a:pt x="789993" y="24424"/>
                          <a:pt x="779646" y="19251"/>
                        </a:cubicBezTo>
                        <a:cubicBezTo>
                          <a:pt x="759911" y="9383"/>
                          <a:pt x="720956" y="3662"/>
                          <a:pt x="702644" y="0"/>
                        </a:cubicBezTo>
                        <a:cubicBezTo>
                          <a:pt x="603183" y="3208"/>
                          <a:pt x="503621" y="4105"/>
                          <a:pt x="404261" y="9625"/>
                        </a:cubicBezTo>
                        <a:cubicBezTo>
                          <a:pt x="387926" y="10533"/>
                          <a:pt x="371918" y="14946"/>
                          <a:pt x="356134" y="19251"/>
                        </a:cubicBezTo>
                        <a:cubicBezTo>
                          <a:pt x="336557" y="24590"/>
                          <a:pt x="298383" y="38501"/>
                          <a:pt x="298383" y="38501"/>
                        </a:cubicBezTo>
                        <a:lnTo>
                          <a:pt x="240631" y="77002"/>
                        </a:lnTo>
                        <a:cubicBezTo>
                          <a:pt x="231006" y="83419"/>
                          <a:pt x="219936" y="88073"/>
                          <a:pt x="211756" y="96253"/>
                        </a:cubicBezTo>
                        <a:cubicBezTo>
                          <a:pt x="202131" y="105878"/>
                          <a:pt x="193625" y="116772"/>
                          <a:pt x="182880" y="125129"/>
                        </a:cubicBezTo>
                        <a:cubicBezTo>
                          <a:pt x="84926" y="201315"/>
                          <a:pt x="154294" y="134464"/>
                          <a:pt x="105878" y="182880"/>
                        </a:cubicBezTo>
                      </a:path>
                    </a:pathLst>
                  </a:cu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24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8E19811-B0D8-7247-B8C0-7DAD2C5339E9}"/>
              </a:ext>
            </a:extLst>
          </p:cNvPr>
          <p:cNvSpPr txBox="1"/>
          <p:nvPr/>
        </p:nvSpPr>
        <p:spPr>
          <a:xfrm>
            <a:off x="7115687" y="3350461"/>
            <a:ext cx="1848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Перенос ошибки</a:t>
            </a:r>
            <a:endParaRPr lang="en-US" dirty="0"/>
          </a:p>
        </p:txBody>
      </p:sp>
      <p:sp>
        <p:nvSpPr>
          <p:cNvPr id="23" name="Cloud 22">
            <a:extLst>
              <a:ext uri="{FF2B5EF4-FFF2-40B4-BE49-F238E27FC236}">
                <a16:creationId xmlns:a16="http://schemas.microsoft.com/office/drawing/2014/main" id="{6B702344-F91D-1345-9780-F49E829C26D3}"/>
              </a:ext>
            </a:extLst>
          </p:cNvPr>
          <p:cNvSpPr/>
          <p:nvPr/>
        </p:nvSpPr>
        <p:spPr>
          <a:xfrm>
            <a:off x="2162585" y="1646056"/>
            <a:ext cx="3823023" cy="1916294"/>
          </a:xfrm>
          <a:prstGeom prst="cloud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F35F3C1-A8A4-5B41-A781-DF14B2BBFDDA}"/>
              </a:ext>
            </a:extLst>
          </p:cNvPr>
          <p:cNvCxnSpPr>
            <a:stCxn id="19" idx="2"/>
            <a:endCxn id="72" idx="0"/>
          </p:cNvCxnSpPr>
          <p:nvPr/>
        </p:nvCxnSpPr>
        <p:spPr>
          <a:xfrm flipH="1">
            <a:off x="4665846" y="2897623"/>
            <a:ext cx="6223" cy="70080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E94F01F-FC3A-C14D-AED1-39848DB67E34}"/>
              </a:ext>
            </a:extLst>
          </p:cNvPr>
          <p:cNvCxnSpPr>
            <a:stCxn id="73" idx="2"/>
            <a:endCxn id="3" idx="0"/>
          </p:cNvCxnSpPr>
          <p:nvPr/>
        </p:nvCxnSpPr>
        <p:spPr>
          <a:xfrm flipH="1">
            <a:off x="3234034" y="1730475"/>
            <a:ext cx="16631" cy="46007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urved Connector 32">
            <a:extLst>
              <a:ext uri="{FF2B5EF4-FFF2-40B4-BE49-F238E27FC236}">
                <a16:creationId xmlns:a16="http://schemas.microsoft.com/office/drawing/2014/main" id="{DFF4C518-43EE-434C-8676-81B363740FB3}"/>
              </a:ext>
            </a:extLst>
          </p:cNvPr>
          <p:cNvCxnSpPr>
            <a:stCxn id="70" idx="25"/>
            <a:endCxn id="72" idx="0"/>
          </p:cNvCxnSpPr>
          <p:nvPr/>
        </p:nvCxnSpPr>
        <p:spPr>
          <a:xfrm flipH="1">
            <a:off x="4665846" y="1712158"/>
            <a:ext cx="1611379" cy="1886265"/>
          </a:xfrm>
          <a:prstGeom prst="curvedConnector4">
            <a:avLst>
              <a:gd name="adj1" fmla="val -14187"/>
              <a:gd name="adj2" fmla="val 67059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urved Connector 35">
            <a:extLst>
              <a:ext uri="{FF2B5EF4-FFF2-40B4-BE49-F238E27FC236}">
                <a16:creationId xmlns:a16="http://schemas.microsoft.com/office/drawing/2014/main" id="{19ADEF44-9F2A-1E4B-9FF8-AFF7B1C7D40F}"/>
              </a:ext>
            </a:extLst>
          </p:cNvPr>
          <p:cNvCxnSpPr>
            <a:stCxn id="72" idx="0"/>
            <a:endCxn id="73" idx="2"/>
          </p:cNvCxnSpPr>
          <p:nvPr/>
        </p:nvCxnSpPr>
        <p:spPr>
          <a:xfrm rot="16200000" flipV="1">
            <a:off x="3024282" y="1956858"/>
            <a:ext cx="1867948" cy="1415181"/>
          </a:xfrm>
          <a:prstGeom prst="curvedConnector3">
            <a:avLst>
              <a:gd name="adj1" fmla="val 47570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586DE81D-8C3B-2146-87D5-441371EE3437}"/>
                  </a:ext>
                </a:extLst>
              </p:cNvPr>
              <p:cNvSpPr txBox="1"/>
              <p:nvPr/>
            </p:nvSpPr>
            <p:spPr>
              <a:xfrm>
                <a:off x="2975524" y="3474226"/>
                <a:ext cx="512896" cy="6207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sub>
                          </m:sSub>
                        </m:num>
                        <m:den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𝒊𝒋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586DE81D-8C3B-2146-87D5-441371EE34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5524" y="3474226"/>
                <a:ext cx="512896" cy="620747"/>
              </a:xfrm>
              <a:prstGeom prst="rect">
                <a:avLst/>
              </a:prstGeom>
              <a:blipFill>
                <a:blip r:embed="rId11"/>
                <a:stretch>
                  <a:fillRect l="-12195" t="-2000" r="-7317"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A493B587-17B7-E844-9000-D6F6C490CB86}"/>
              </a:ext>
            </a:extLst>
          </p:cNvPr>
          <p:cNvCxnSpPr>
            <a:stCxn id="3" idx="2"/>
            <a:endCxn id="61" idx="0"/>
          </p:cNvCxnSpPr>
          <p:nvPr/>
        </p:nvCxnSpPr>
        <p:spPr>
          <a:xfrm flipH="1">
            <a:off x="3231972" y="2849508"/>
            <a:ext cx="2062" cy="62471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8838F3B6-1657-2A41-8F5D-A77455988037}"/>
              </a:ext>
            </a:extLst>
          </p:cNvPr>
          <p:cNvSpPr/>
          <p:nvPr/>
        </p:nvSpPr>
        <p:spPr>
          <a:xfrm>
            <a:off x="4419600" y="3562350"/>
            <a:ext cx="490704" cy="721713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Curved Connector 45">
            <a:extLst>
              <a:ext uri="{FF2B5EF4-FFF2-40B4-BE49-F238E27FC236}">
                <a16:creationId xmlns:a16="http://schemas.microsoft.com/office/drawing/2014/main" id="{98DE26A0-D0EE-CF43-BB51-001E28C9BA32}"/>
              </a:ext>
            </a:extLst>
          </p:cNvPr>
          <p:cNvCxnSpPr>
            <a:cxnSpLocks/>
            <a:stCxn id="40" idx="17"/>
            <a:endCxn id="44" idx="3"/>
          </p:cNvCxnSpPr>
          <p:nvPr/>
        </p:nvCxnSpPr>
        <p:spPr>
          <a:xfrm flipH="1" flipV="1">
            <a:off x="4910304" y="3923207"/>
            <a:ext cx="1462495" cy="90649"/>
          </a:xfrm>
          <a:prstGeom prst="curvedConnector5">
            <a:avLst>
              <a:gd name="adj1" fmla="val 29155"/>
              <a:gd name="adj2" fmla="val 57278"/>
              <a:gd name="adj3" fmla="val 74265"/>
            </a:avLst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urved Connector 61">
            <a:extLst>
              <a:ext uri="{FF2B5EF4-FFF2-40B4-BE49-F238E27FC236}">
                <a16:creationId xmlns:a16="http://schemas.microsoft.com/office/drawing/2014/main" id="{23231B4C-18C7-6846-A85A-EDD9413EC722}"/>
              </a:ext>
            </a:extLst>
          </p:cNvPr>
          <p:cNvCxnSpPr>
            <a:stCxn id="44" idx="1"/>
            <a:endCxn id="61" idx="3"/>
          </p:cNvCxnSpPr>
          <p:nvPr/>
        </p:nvCxnSpPr>
        <p:spPr>
          <a:xfrm rot="10800000">
            <a:off x="3488420" y="3784601"/>
            <a:ext cx="931180" cy="138607"/>
          </a:xfrm>
          <a:prstGeom prst="curvedConnector3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2F132EB9-8713-B440-9319-D612DDFDFAC6}"/>
              </a:ext>
            </a:extLst>
          </p:cNvPr>
          <p:cNvCxnSpPr/>
          <p:nvPr/>
        </p:nvCxnSpPr>
        <p:spPr>
          <a:xfrm>
            <a:off x="7003923" y="1047750"/>
            <a:ext cx="1606677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63B48266-B30F-DA4B-8E3F-63F668627C7C}"/>
              </a:ext>
            </a:extLst>
          </p:cNvPr>
          <p:cNvCxnSpPr/>
          <p:nvPr/>
        </p:nvCxnSpPr>
        <p:spPr>
          <a:xfrm>
            <a:off x="7236639" y="3638550"/>
            <a:ext cx="1606677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3497" y="392282"/>
            <a:ext cx="5492462" cy="343557"/>
          </a:xfrm>
          <a:prstGeom prst="rect">
            <a:avLst/>
          </a:prstGeom>
        </p:spPr>
        <p:txBody>
          <a:bodyPr vert="horz" wrap="square" lIns="0" tIns="8637" rIns="0" bIns="0" rtlCol="0">
            <a:spAutoFit/>
          </a:bodyPr>
          <a:lstStyle/>
          <a:p>
            <a:pPr marL="8637">
              <a:spcBef>
                <a:spcPts val="68"/>
              </a:spcBef>
            </a:pPr>
            <a:r>
              <a:rPr sz="2176" spc="-78" dirty="0"/>
              <a:t>Математика BackProp  шаг коррекции</a:t>
            </a:r>
          </a:p>
        </p:txBody>
      </p:sp>
      <p:sp>
        <p:nvSpPr>
          <p:cNvPr id="48" name="object 48"/>
          <p:cNvSpPr/>
          <p:nvPr/>
        </p:nvSpPr>
        <p:spPr>
          <a:xfrm>
            <a:off x="5981862" y="590551"/>
            <a:ext cx="2628738" cy="171182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4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B15EF9CC-B919-5342-8429-13B8A17DE6EF}"/>
                  </a:ext>
                </a:extLst>
              </p:cNvPr>
              <p:cNvSpPr txBox="1"/>
              <p:nvPr/>
            </p:nvSpPr>
            <p:spPr>
              <a:xfrm>
                <a:off x="1504520" y="1327982"/>
                <a:ext cx="3478260" cy="51796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1904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904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1904" i="1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sz="1904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904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1904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1904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1904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904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1904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r>
                          <a:rPr lang="en-US" sz="1904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904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1904" i="1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US" sz="1904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904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904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1904" i="1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sz="1904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904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1904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1904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1904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904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1904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1904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904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1904" i="1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f>
                      <m:fPr>
                        <m:ctrlPr>
                          <a:rPr lang="en-US" sz="1904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904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1904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904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1904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1904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904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1904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1904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1904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904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1904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1904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904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1904" i="1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f>
                      <m:fPr>
                        <m:ctrlPr>
                          <a:rPr lang="en-US" sz="1904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904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1904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904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1904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1904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904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1904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1904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1904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904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1904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1904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904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1904" i="1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sz="1904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904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904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1904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904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1904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1904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904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1904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1904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1904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904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1904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r>
                          <a:rPr lang="en-US" sz="1904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904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1904" i="1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sz="1904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B15EF9CC-B919-5342-8429-13B8A17DE6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4520" y="1327982"/>
                <a:ext cx="3478260" cy="517962"/>
              </a:xfrm>
              <a:prstGeom prst="rect">
                <a:avLst/>
              </a:prstGeom>
              <a:blipFill>
                <a:blip r:embed="rId3"/>
                <a:stretch>
                  <a:fillRect l="-2182" t="-2381" r="-1091" b="-1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C4447B8A-0224-594C-8572-E6F46BC200C5}"/>
                  </a:ext>
                </a:extLst>
              </p:cNvPr>
              <p:cNvSpPr txBox="1"/>
              <p:nvPr/>
            </p:nvSpPr>
            <p:spPr>
              <a:xfrm>
                <a:off x="1507702" y="2084172"/>
                <a:ext cx="1480213" cy="6164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60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sz="136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360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136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36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36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36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136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36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36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360" i="1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b>
                            <m:sSubPr>
                              <m:ctrlPr>
                                <a:rPr lang="en-US" sz="136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36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136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136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36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36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36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136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C4447B8A-0224-594C-8572-E6F46BC200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7702" y="2084172"/>
                <a:ext cx="1480213" cy="616451"/>
              </a:xfrm>
              <a:prstGeom prst="rect">
                <a:avLst/>
              </a:prstGeom>
              <a:blipFill>
                <a:blip r:embed="rId4"/>
                <a:stretch>
                  <a:fillRect l="-1695" t="-114286" b="-1755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AD43F037-5467-3545-8652-B71EFCFEDE10}"/>
                  </a:ext>
                </a:extLst>
              </p:cNvPr>
              <p:cNvSpPr txBox="1"/>
              <p:nvPr/>
            </p:nvSpPr>
            <p:spPr>
              <a:xfrm>
                <a:off x="3220979" y="2163582"/>
                <a:ext cx="2127442" cy="4576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36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36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360" i="1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en-US" sz="136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36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360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136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36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36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136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136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36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360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sz="136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36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6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136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US" sz="136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360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136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36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6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36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136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136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6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36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US" sz="136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360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</m:oMath>
                  </m:oMathPara>
                </a14:m>
                <a:endParaRPr lang="en-US" sz="136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AD43F037-5467-3545-8652-B71EFCFEDE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0979" y="2163582"/>
                <a:ext cx="2127442" cy="457689"/>
              </a:xfrm>
              <a:prstGeom prst="rect">
                <a:avLst/>
              </a:prstGeom>
              <a:blipFill>
                <a:blip r:embed="rId5"/>
                <a:stretch>
                  <a:fillRect l="-1786" t="-2703" b="-135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3ACEA4C-0684-EF4A-9CDE-31BFF26B311D}"/>
                  </a:ext>
                </a:extLst>
              </p:cNvPr>
              <p:cNvSpPr txBox="1"/>
              <p:nvPr/>
            </p:nvSpPr>
            <p:spPr>
              <a:xfrm>
                <a:off x="5584147" y="2156779"/>
                <a:ext cx="995594" cy="4711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36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36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36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36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136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36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36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</m:num>
                        <m:den>
                          <m:r>
                            <a:rPr lang="en-US" sz="136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36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36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36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36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36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</m:den>
                      </m:f>
                      <m:r>
                        <a:rPr lang="en-US" sz="1360" i="1">
                          <a:latin typeface="Cambria Math" panose="02040503050406030204" pitchFamily="18" charset="0"/>
                        </a:rPr>
                        <m:t>=−1</m:t>
                      </m:r>
                    </m:oMath>
                  </m:oMathPara>
                </a14:m>
                <a:endParaRPr lang="en-US" sz="136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3ACEA4C-0684-EF4A-9CDE-31BFF26B31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4147" y="2156779"/>
                <a:ext cx="995594" cy="471155"/>
              </a:xfrm>
              <a:prstGeom prst="rect">
                <a:avLst/>
              </a:prstGeom>
              <a:blipFill>
                <a:blip r:embed="rId6"/>
                <a:stretch>
                  <a:fillRect l="-3797" r="-3797" b="-1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E433A080-5229-5742-8E94-3A1468E53737}"/>
                  </a:ext>
                </a:extLst>
              </p:cNvPr>
              <p:cNvSpPr txBox="1"/>
              <p:nvPr/>
            </p:nvSpPr>
            <p:spPr>
              <a:xfrm>
                <a:off x="1504520" y="2746097"/>
                <a:ext cx="2866169" cy="4636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6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6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36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US" sz="136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360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136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36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en-US" sz="136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36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36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36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sz="136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 </m:t>
                      </m:r>
                      <m:f>
                        <m:fPr>
                          <m:ctrlPr>
                            <a:rPr lang="en-US" sz="136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36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36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36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36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136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36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36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136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36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36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36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136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36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36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sz="136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36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36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e>
                        <m:sup>
                          <m:r>
                            <a:rPr lang="en-US" sz="136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sz="136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36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36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36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36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36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1360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E433A080-5229-5742-8E94-3A1468E537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4520" y="2746097"/>
                <a:ext cx="2866169" cy="463653"/>
              </a:xfrm>
              <a:prstGeom prst="rect">
                <a:avLst/>
              </a:prstGeom>
              <a:blipFill>
                <a:blip r:embed="rId7"/>
                <a:stretch>
                  <a:fillRect l="-881" t="-5405" b="-135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4F59DF99-A2AA-4F4B-A1B7-F44C40D77A24}"/>
                  </a:ext>
                </a:extLst>
              </p:cNvPr>
              <p:cNvSpPr txBox="1"/>
              <p:nvPr/>
            </p:nvSpPr>
            <p:spPr>
              <a:xfrm>
                <a:off x="1543148" y="3334673"/>
                <a:ext cx="3113160" cy="5100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6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6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36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US" sz="136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360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136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36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36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136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36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36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36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36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36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36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36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136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36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36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sz="136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 </m:t>
                      </m:r>
                      <m:f>
                        <m:fPr>
                          <m:ctrlPr>
                            <a:rPr lang="en-US" sz="136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36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36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36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36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136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36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36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136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36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36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36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36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36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136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36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36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sz="136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36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6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36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136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136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sz="136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360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4F59DF99-A2AA-4F4B-A1B7-F44C40D77A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3148" y="3334673"/>
                <a:ext cx="3113160" cy="510011"/>
              </a:xfrm>
              <a:prstGeom prst="rect">
                <a:avLst/>
              </a:prstGeom>
              <a:blipFill>
                <a:blip r:embed="rId8"/>
                <a:stretch>
                  <a:fillRect l="-1220" t="-151220" r="-1626" b="-2121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844A7FF7-C953-AE4E-B05E-D16AC2E4D71A}"/>
                  </a:ext>
                </a:extLst>
              </p:cNvPr>
              <p:cNvSpPr txBox="1"/>
              <p:nvPr/>
            </p:nvSpPr>
            <p:spPr>
              <a:xfrm>
                <a:off x="1526824" y="4015552"/>
                <a:ext cx="5020477" cy="4276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1632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32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1632" i="1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sz="1632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632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1632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1632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1632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32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1632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632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632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1632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632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1632" i="1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US" sz="1632" i="1">
                        <a:latin typeface="Cambria Math" panose="02040503050406030204" pitchFamily="18" charset="0"/>
                      </a:rPr>
                      <m:t>=−</m:t>
                    </m:r>
                    <m:sSub>
                      <m:sSubPr>
                        <m:ctrlPr>
                          <a:rPr lang="en-US" sz="1632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32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1632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d>
                      <m:dPr>
                        <m:ctrlPr>
                          <a:rPr lang="en-US" sz="1632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32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sSup>
                      <m:sSupPr>
                        <m:ctrlPr>
                          <a:rPr lang="en-US" sz="1632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32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p>
                        <m:r>
                          <a:rPr lang="en-US" sz="1632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sz="1632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32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32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1632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d>
                          <m:dPr>
                            <m:ctrlPr>
                              <a:rPr lang="en-US" sz="1632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32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e>
                    </m:d>
                    <m:sSub>
                      <m:sSubPr>
                        <m:ctrlPr>
                          <a:rPr lang="en-US" sz="1632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32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1632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d>
                      <m:dPr>
                        <m:ctrlPr>
                          <a:rPr lang="en-US" sz="1632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32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1632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  <m:r>
                      <m:rPr>
                        <m:sty m:val="p"/>
                      </m:rPr>
                      <a:rPr lang="en-US" sz="1632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sz="1632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32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632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sz="1632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632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  <m:d>
                      <m:dPr>
                        <m:ctrlPr>
                          <a:rPr lang="en-US" sz="1632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32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1632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</m:t>
                    </m:r>
                    <m:r>
                      <a:rPr lang="en-US" sz="1632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f>
                      <m:fPr>
                        <m:ctrlPr>
                          <a:rPr lang="en-US" sz="1632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32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1632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  <m:r>
                          <a:rPr lang="en-US" sz="1632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1632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sz="1632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1632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1632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32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1632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632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632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632" dirty="0"/>
                  <a:t> </a:t>
                </a: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844A7FF7-C953-AE4E-B05E-D16AC2E4D7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6824" y="4015552"/>
                <a:ext cx="5020477" cy="427681"/>
              </a:xfrm>
              <a:prstGeom prst="rect">
                <a:avLst/>
              </a:prstGeom>
              <a:blipFill>
                <a:blip r:embed="rId9"/>
                <a:stretch>
                  <a:fillRect l="-1263" t="-2941" b="-1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Rectangle 57">
            <a:extLst>
              <a:ext uri="{FF2B5EF4-FFF2-40B4-BE49-F238E27FC236}">
                <a16:creationId xmlns:a16="http://schemas.microsoft.com/office/drawing/2014/main" id="{663FDA90-EED3-AB4A-805E-B79551BD2729}"/>
              </a:ext>
            </a:extLst>
          </p:cNvPr>
          <p:cNvSpPr/>
          <p:nvPr/>
        </p:nvSpPr>
        <p:spPr>
          <a:xfrm>
            <a:off x="4664749" y="3969604"/>
            <a:ext cx="1980198" cy="510128"/>
          </a:xfrm>
          <a:custGeom>
            <a:avLst/>
            <a:gdLst>
              <a:gd name="connsiteX0" fmla="*/ 0 w 1980198"/>
              <a:gd name="connsiteY0" fmla="*/ 0 h 510128"/>
              <a:gd name="connsiteX1" fmla="*/ 640264 w 1980198"/>
              <a:gd name="connsiteY1" fmla="*/ 0 h 510128"/>
              <a:gd name="connsiteX2" fmla="*/ 1240924 w 1980198"/>
              <a:gd name="connsiteY2" fmla="*/ 0 h 510128"/>
              <a:gd name="connsiteX3" fmla="*/ 1980198 w 1980198"/>
              <a:gd name="connsiteY3" fmla="*/ 0 h 510128"/>
              <a:gd name="connsiteX4" fmla="*/ 1980198 w 1980198"/>
              <a:gd name="connsiteY4" fmla="*/ 510128 h 510128"/>
              <a:gd name="connsiteX5" fmla="*/ 1359736 w 1980198"/>
              <a:gd name="connsiteY5" fmla="*/ 510128 h 510128"/>
              <a:gd name="connsiteX6" fmla="*/ 660066 w 1980198"/>
              <a:gd name="connsiteY6" fmla="*/ 510128 h 510128"/>
              <a:gd name="connsiteX7" fmla="*/ 0 w 1980198"/>
              <a:gd name="connsiteY7" fmla="*/ 510128 h 510128"/>
              <a:gd name="connsiteX8" fmla="*/ 0 w 1980198"/>
              <a:gd name="connsiteY8" fmla="*/ 0 h 510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80198" h="510128" extrusionOk="0">
                <a:moveTo>
                  <a:pt x="0" y="0"/>
                </a:moveTo>
                <a:cubicBezTo>
                  <a:pt x="315799" y="19413"/>
                  <a:pt x="390459" y="13881"/>
                  <a:pt x="640264" y="0"/>
                </a:cubicBezTo>
                <a:cubicBezTo>
                  <a:pt x="890069" y="-13881"/>
                  <a:pt x="1109499" y="-18130"/>
                  <a:pt x="1240924" y="0"/>
                </a:cubicBezTo>
                <a:cubicBezTo>
                  <a:pt x="1372349" y="18130"/>
                  <a:pt x="1800098" y="29394"/>
                  <a:pt x="1980198" y="0"/>
                </a:cubicBezTo>
                <a:cubicBezTo>
                  <a:pt x="1977567" y="122415"/>
                  <a:pt x="1955453" y="404784"/>
                  <a:pt x="1980198" y="510128"/>
                </a:cubicBezTo>
                <a:cubicBezTo>
                  <a:pt x="1784022" y="486295"/>
                  <a:pt x="1532265" y="535070"/>
                  <a:pt x="1359736" y="510128"/>
                </a:cubicBezTo>
                <a:cubicBezTo>
                  <a:pt x="1187207" y="485186"/>
                  <a:pt x="1001708" y="519272"/>
                  <a:pt x="660066" y="510128"/>
                </a:cubicBezTo>
                <a:cubicBezTo>
                  <a:pt x="318424" y="500985"/>
                  <a:pt x="279712" y="530768"/>
                  <a:pt x="0" y="510128"/>
                </a:cubicBezTo>
                <a:cubicBezTo>
                  <a:pt x="-9399" y="288822"/>
                  <a:pt x="18777" y="219097"/>
                  <a:pt x="0" y="0"/>
                </a:cubicBezTo>
                <a:close/>
              </a:path>
            </a:pathLst>
          </a:custGeom>
          <a:noFill/>
          <a:ln w="19050"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24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8637" rIns="0" bIns="0" rtlCol="0">
            <a:spAutoFit/>
          </a:bodyPr>
          <a:lstStyle/>
          <a:p>
            <a:pPr marL="8637">
              <a:spcBef>
                <a:spcPts val="68"/>
              </a:spcBef>
            </a:pPr>
            <a:r>
              <a:rPr sz="2176" spc="-78" dirty="0"/>
              <a:t>Математика BackProp  обратный шаг</a:t>
            </a:r>
          </a:p>
        </p:txBody>
      </p:sp>
      <p:sp>
        <p:nvSpPr>
          <p:cNvPr id="7" name="object 7"/>
          <p:cNvSpPr/>
          <p:nvPr/>
        </p:nvSpPr>
        <p:spPr>
          <a:xfrm>
            <a:off x="548010" y="1555889"/>
            <a:ext cx="5243189" cy="276846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4"/>
          </a:p>
        </p:txBody>
      </p:sp>
      <p:sp>
        <p:nvSpPr>
          <p:cNvPr id="8" name="object 8"/>
          <p:cNvSpPr/>
          <p:nvPr/>
        </p:nvSpPr>
        <p:spPr>
          <a:xfrm>
            <a:off x="5181600" y="1082762"/>
            <a:ext cx="2225626" cy="16065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4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011AFA78-AE0D-E64C-9E65-B40B10D33559}"/>
              </a:ext>
            </a:extLst>
          </p:cNvPr>
          <p:cNvSpPr/>
          <p:nvPr/>
        </p:nvSpPr>
        <p:spPr>
          <a:xfrm>
            <a:off x="7315200" y="1082762"/>
            <a:ext cx="1197945" cy="981923"/>
          </a:xfrm>
          <a:custGeom>
            <a:avLst/>
            <a:gdLst>
              <a:gd name="connsiteX0" fmla="*/ 582606 w 1197945"/>
              <a:gd name="connsiteY0" fmla="*/ 52369 h 981923"/>
              <a:gd name="connsiteX1" fmla="*/ 536783 w 1197945"/>
              <a:gd name="connsiteY1" fmla="*/ 58915 h 981923"/>
              <a:gd name="connsiteX2" fmla="*/ 425499 w 1197945"/>
              <a:gd name="connsiteY2" fmla="*/ 72007 h 981923"/>
              <a:gd name="connsiteX3" fmla="*/ 360037 w 1197945"/>
              <a:gd name="connsiteY3" fmla="*/ 117830 h 981923"/>
              <a:gd name="connsiteX4" fmla="*/ 340399 w 1197945"/>
              <a:gd name="connsiteY4" fmla="*/ 130922 h 981923"/>
              <a:gd name="connsiteX5" fmla="*/ 320761 w 1197945"/>
              <a:gd name="connsiteY5" fmla="*/ 150561 h 981923"/>
              <a:gd name="connsiteX6" fmla="*/ 294576 w 1197945"/>
              <a:gd name="connsiteY6" fmla="*/ 170200 h 981923"/>
              <a:gd name="connsiteX7" fmla="*/ 274938 w 1197945"/>
              <a:gd name="connsiteY7" fmla="*/ 196384 h 981923"/>
              <a:gd name="connsiteX8" fmla="*/ 229115 w 1197945"/>
              <a:gd name="connsiteY8" fmla="*/ 229115 h 981923"/>
              <a:gd name="connsiteX9" fmla="*/ 189837 w 1197945"/>
              <a:gd name="connsiteY9" fmla="*/ 268392 h 981923"/>
              <a:gd name="connsiteX10" fmla="*/ 163653 w 1197945"/>
              <a:gd name="connsiteY10" fmla="*/ 294576 h 981923"/>
              <a:gd name="connsiteX11" fmla="*/ 117830 w 1197945"/>
              <a:gd name="connsiteY11" fmla="*/ 333854 h 981923"/>
              <a:gd name="connsiteX12" fmla="*/ 104738 w 1197945"/>
              <a:gd name="connsiteY12" fmla="*/ 353492 h 981923"/>
              <a:gd name="connsiteX13" fmla="*/ 78553 w 1197945"/>
              <a:gd name="connsiteY13" fmla="*/ 379676 h 981923"/>
              <a:gd name="connsiteX14" fmla="*/ 32730 w 1197945"/>
              <a:gd name="connsiteY14" fmla="*/ 438592 h 981923"/>
              <a:gd name="connsiteX15" fmla="*/ 26184 w 1197945"/>
              <a:gd name="connsiteY15" fmla="*/ 458230 h 981923"/>
              <a:gd name="connsiteX16" fmla="*/ 13091 w 1197945"/>
              <a:gd name="connsiteY16" fmla="*/ 477868 h 981923"/>
              <a:gd name="connsiteX17" fmla="*/ 0 w 1197945"/>
              <a:gd name="connsiteY17" fmla="*/ 517146 h 981923"/>
              <a:gd name="connsiteX18" fmla="*/ 13091 w 1197945"/>
              <a:gd name="connsiteY18" fmla="*/ 621884 h 981923"/>
              <a:gd name="connsiteX19" fmla="*/ 26184 w 1197945"/>
              <a:gd name="connsiteY19" fmla="*/ 648068 h 981923"/>
              <a:gd name="connsiteX20" fmla="*/ 32730 w 1197945"/>
              <a:gd name="connsiteY20" fmla="*/ 667707 h 981923"/>
              <a:gd name="connsiteX21" fmla="*/ 45823 w 1197945"/>
              <a:gd name="connsiteY21" fmla="*/ 693892 h 981923"/>
              <a:gd name="connsiteX22" fmla="*/ 52369 w 1197945"/>
              <a:gd name="connsiteY22" fmla="*/ 713530 h 981923"/>
              <a:gd name="connsiteX23" fmla="*/ 72007 w 1197945"/>
              <a:gd name="connsiteY23" fmla="*/ 739715 h 981923"/>
              <a:gd name="connsiteX24" fmla="*/ 85099 w 1197945"/>
              <a:gd name="connsiteY24" fmla="*/ 765899 h 981923"/>
              <a:gd name="connsiteX25" fmla="*/ 144015 w 1197945"/>
              <a:gd name="connsiteY25" fmla="*/ 818268 h 981923"/>
              <a:gd name="connsiteX26" fmla="*/ 170199 w 1197945"/>
              <a:gd name="connsiteY26" fmla="*/ 837907 h 981923"/>
              <a:gd name="connsiteX27" fmla="*/ 202930 w 1197945"/>
              <a:gd name="connsiteY27" fmla="*/ 857546 h 981923"/>
              <a:gd name="connsiteX28" fmla="*/ 229115 w 1197945"/>
              <a:gd name="connsiteY28" fmla="*/ 877184 h 981923"/>
              <a:gd name="connsiteX29" fmla="*/ 248753 w 1197945"/>
              <a:gd name="connsiteY29" fmla="*/ 883730 h 981923"/>
              <a:gd name="connsiteX30" fmla="*/ 314214 w 1197945"/>
              <a:gd name="connsiteY30" fmla="*/ 923007 h 981923"/>
              <a:gd name="connsiteX31" fmla="*/ 353491 w 1197945"/>
              <a:gd name="connsiteY31" fmla="*/ 936099 h 981923"/>
              <a:gd name="connsiteX32" fmla="*/ 379676 w 1197945"/>
              <a:gd name="connsiteY32" fmla="*/ 949191 h 981923"/>
              <a:gd name="connsiteX33" fmla="*/ 477868 w 1197945"/>
              <a:gd name="connsiteY33" fmla="*/ 968830 h 981923"/>
              <a:gd name="connsiteX34" fmla="*/ 615337 w 1197945"/>
              <a:gd name="connsiteY34" fmla="*/ 981923 h 981923"/>
              <a:gd name="connsiteX35" fmla="*/ 890276 w 1197945"/>
              <a:gd name="connsiteY35" fmla="*/ 975376 h 981923"/>
              <a:gd name="connsiteX36" fmla="*/ 916460 w 1197945"/>
              <a:gd name="connsiteY36" fmla="*/ 968830 h 981923"/>
              <a:gd name="connsiteX37" fmla="*/ 975375 w 1197945"/>
              <a:gd name="connsiteY37" fmla="*/ 936099 h 981923"/>
              <a:gd name="connsiteX38" fmla="*/ 995014 w 1197945"/>
              <a:gd name="connsiteY38" fmla="*/ 929553 h 981923"/>
              <a:gd name="connsiteX39" fmla="*/ 1027745 w 1197945"/>
              <a:gd name="connsiteY39" fmla="*/ 903368 h 981923"/>
              <a:gd name="connsiteX40" fmla="*/ 1073568 w 1197945"/>
              <a:gd name="connsiteY40" fmla="*/ 870638 h 981923"/>
              <a:gd name="connsiteX41" fmla="*/ 1119391 w 1197945"/>
              <a:gd name="connsiteY41" fmla="*/ 824814 h 981923"/>
              <a:gd name="connsiteX42" fmla="*/ 1145575 w 1197945"/>
              <a:gd name="connsiteY42" fmla="*/ 798630 h 981923"/>
              <a:gd name="connsiteX43" fmla="*/ 1184852 w 1197945"/>
              <a:gd name="connsiteY43" fmla="*/ 726622 h 981923"/>
              <a:gd name="connsiteX44" fmla="*/ 1197945 w 1197945"/>
              <a:gd name="connsiteY44" fmla="*/ 680799 h 981923"/>
              <a:gd name="connsiteX45" fmla="*/ 1191399 w 1197945"/>
              <a:gd name="connsiteY45" fmla="*/ 543330 h 981923"/>
              <a:gd name="connsiteX46" fmla="*/ 1184852 w 1197945"/>
              <a:gd name="connsiteY46" fmla="*/ 523692 h 981923"/>
              <a:gd name="connsiteX47" fmla="*/ 1178306 w 1197945"/>
              <a:gd name="connsiteY47" fmla="*/ 497507 h 981923"/>
              <a:gd name="connsiteX48" fmla="*/ 1145575 w 1197945"/>
              <a:gd name="connsiteY48" fmla="*/ 458230 h 981923"/>
              <a:gd name="connsiteX49" fmla="*/ 1125937 w 1197945"/>
              <a:gd name="connsiteY49" fmla="*/ 432045 h 981923"/>
              <a:gd name="connsiteX50" fmla="*/ 1080114 w 1197945"/>
              <a:gd name="connsiteY50" fmla="*/ 399315 h 981923"/>
              <a:gd name="connsiteX51" fmla="*/ 1047383 w 1197945"/>
              <a:gd name="connsiteY51" fmla="*/ 373130 h 981923"/>
              <a:gd name="connsiteX52" fmla="*/ 995014 w 1197945"/>
              <a:gd name="connsiteY52" fmla="*/ 320761 h 981923"/>
              <a:gd name="connsiteX53" fmla="*/ 929552 w 1197945"/>
              <a:gd name="connsiteY53" fmla="*/ 268392 h 981923"/>
              <a:gd name="connsiteX54" fmla="*/ 909914 w 1197945"/>
              <a:gd name="connsiteY54" fmla="*/ 255299 h 981923"/>
              <a:gd name="connsiteX55" fmla="*/ 844453 w 1197945"/>
              <a:gd name="connsiteY55" fmla="*/ 209477 h 981923"/>
              <a:gd name="connsiteX56" fmla="*/ 818268 w 1197945"/>
              <a:gd name="connsiteY56" fmla="*/ 196384 h 981923"/>
              <a:gd name="connsiteX57" fmla="*/ 798630 w 1197945"/>
              <a:gd name="connsiteY57" fmla="*/ 176746 h 981923"/>
              <a:gd name="connsiteX58" fmla="*/ 772445 w 1197945"/>
              <a:gd name="connsiteY58" fmla="*/ 157107 h 981923"/>
              <a:gd name="connsiteX59" fmla="*/ 693891 w 1197945"/>
              <a:gd name="connsiteY59" fmla="*/ 91646 h 981923"/>
              <a:gd name="connsiteX60" fmla="*/ 615337 w 1197945"/>
              <a:gd name="connsiteY60" fmla="*/ 52369 h 981923"/>
              <a:gd name="connsiteX61" fmla="*/ 589152 w 1197945"/>
              <a:gd name="connsiteY61" fmla="*/ 39277 h 981923"/>
              <a:gd name="connsiteX62" fmla="*/ 549876 w 1197945"/>
              <a:gd name="connsiteY62" fmla="*/ 26184 h 981923"/>
              <a:gd name="connsiteX63" fmla="*/ 530237 w 1197945"/>
              <a:gd name="connsiteY63" fmla="*/ 13092 h 981923"/>
              <a:gd name="connsiteX64" fmla="*/ 477868 w 1197945"/>
              <a:gd name="connsiteY64" fmla="*/ 0 h 981923"/>
              <a:gd name="connsiteX65" fmla="*/ 274938 w 1197945"/>
              <a:gd name="connsiteY65" fmla="*/ 6545 h 981923"/>
              <a:gd name="connsiteX66" fmla="*/ 242206 w 1197945"/>
              <a:gd name="connsiteY66" fmla="*/ 13092 h 981923"/>
              <a:gd name="connsiteX67" fmla="*/ 202930 w 1197945"/>
              <a:gd name="connsiteY67" fmla="*/ 26184 h 981923"/>
              <a:gd name="connsiteX68" fmla="*/ 163653 w 1197945"/>
              <a:gd name="connsiteY68" fmla="*/ 52369 h 981923"/>
              <a:gd name="connsiteX69" fmla="*/ 144015 w 1197945"/>
              <a:gd name="connsiteY69" fmla="*/ 65461 h 981923"/>
              <a:gd name="connsiteX70" fmla="*/ 124376 w 1197945"/>
              <a:gd name="connsiteY70" fmla="*/ 85100 h 981923"/>
              <a:gd name="connsiteX71" fmla="*/ 72007 w 1197945"/>
              <a:gd name="connsiteY71" fmla="*/ 124376 h 9819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</a:cxnLst>
            <a:rect l="l" t="t" r="r" b="b"/>
            <a:pathLst>
              <a:path w="1197945" h="981923" extrusionOk="0">
                <a:moveTo>
                  <a:pt x="582606" y="52369"/>
                </a:moveTo>
                <a:cubicBezTo>
                  <a:pt x="565612" y="54624"/>
                  <a:pt x="553456" y="58743"/>
                  <a:pt x="536783" y="58915"/>
                </a:cubicBezTo>
                <a:cubicBezTo>
                  <a:pt x="432597" y="77845"/>
                  <a:pt x="476514" y="58152"/>
                  <a:pt x="425499" y="72007"/>
                </a:cubicBezTo>
                <a:cubicBezTo>
                  <a:pt x="329277" y="123294"/>
                  <a:pt x="432776" y="75254"/>
                  <a:pt x="360037" y="117830"/>
                </a:cubicBezTo>
                <a:cubicBezTo>
                  <a:pt x="353860" y="121568"/>
                  <a:pt x="346892" y="126723"/>
                  <a:pt x="340399" y="130922"/>
                </a:cubicBezTo>
                <a:cubicBezTo>
                  <a:pt x="335074" y="136981"/>
                  <a:pt x="328499" y="145776"/>
                  <a:pt x="320761" y="150561"/>
                </a:cubicBezTo>
                <a:cubicBezTo>
                  <a:pt x="312635" y="159115"/>
                  <a:pt x="302018" y="163390"/>
                  <a:pt x="294576" y="170200"/>
                </a:cubicBezTo>
                <a:cubicBezTo>
                  <a:pt x="287329" y="177292"/>
                  <a:pt x="281192" y="189011"/>
                  <a:pt x="274938" y="196384"/>
                </a:cubicBezTo>
                <a:cubicBezTo>
                  <a:pt x="267314" y="204438"/>
                  <a:pt x="241632" y="220761"/>
                  <a:pt x="229115" y="229115"/>
                </a:cubicBezTo>
                <a:cubicBezTo>
                  <a:pt x="206693" y="265964"/>
                  <a:pt x="230183" y="235601"/>
                  <a:pt x="189837" y="268392"/>
                </a:cubicBezTo>
                <a:cubicBezTo>
                  <a:pt x="180590" y="276827"/>
                  <a:pt x="173976" y="284589"/>
                  <a:pt x="163653" y="294576"/>
                </a:cubicBezTo>
                <a:cubicBezTo>
                  <a:pt x="136609" y="317729"/>
                  <a:pt x="139607" y="307834"/>
                  <a:pt x="117830" y="333854"/>
                </a:cubicBezTo>
                <a:cubicBezTo>
                  <a:pt x="111507" y="339391"/>
                  <a:pt x="108721" y="347376"/>
                  <a:pt x="104738" y="353492"/>
                </a:cubicBezTo>
                <a:cubicBezTo>
                  <a:pt x="96207" y="363026"/>
                  <a:pt x="87496" y="370072"/>
                  <a:pt x="78553" y="379676"/>
                </a:cubicBezTo>
                <a:cubicBezTo>
                  <a:pt x="13561" y="453793"/>
                  <a:pt x="84510" y="391381"/>
                  <a:pt x="32730" y="438592"/>
                </a:cubicBezTo>
                <a:cubicBezTo>
                  <a:pt x="30008" y="444789"/>
                  <a:pt x="30439" y="452688"/>
                  <a:pt x="26184" y="458230"/>
                </a:cubicBezTo>
                <a:cubicBezTo>
                  <a:pt x="23366" y="463967"/>
                  <a:pt x="16304" y="470839"/>
                  <a:pt x="13091" y="477868"/>
                </a:cubicBezTo>
                <a:cubicBezTo>
                  <a:pt x="7487" y="490478"/>
                  <a:pt x="0" y="517145"/>
                  <a:pt x="0" y="517146"/>
                </a:cubicBezTo>
                <a:cubicBezTo>
                  <a:pt x="3638" y="529301"/>
                  <a:pt x="6225" y="599216"/>
                  <a:pt x="13091" y="621884"/>
                </a:cubicBezTo>
                <a:cubicBezTo>
                  <a:pt x="16426" y="629504"/>
                  <a:pt x="22311" y="639814"/>
                  <a:pt x="26184" y="648068"/>
                </a:cubicBezTo>
                <a:cubicBezTo>
                  <a:pt x="28764" y="654443"/>
                  <a:pt x="29963" y="661284"/>
                  <a:pt x="32730" y="667707"/>
                </a:cubicBezTo>
                <a:cubicBezTo>
                  <a:pt x="36817" y="676676"/>
                  <a:pt x="43482" y="686166"/>
                  <a:pt x="45823" y="693892"/>
                </a:cubicBezTo>
                <a:cubicBezTo>
                  <a:pt x="47371" y="700894"/>
                  <a:pt x="49777" y="708072"/>
                  <a:pt x="52369" y="713530"/>
                </a:cubicBezTo>
                <a:cubicBezTo>
                  <a:pt x="57793" y="723973"/>
                  <a:pt x="66129" y="729474"/>
                  <a:pt x="72007" y="739715"/>
                </a:cubicBezTo>
                <a:cubicBezTo>
                  <a:pt x="77580" y="747557"/>
                  <a:pt x="78724" y="757793"/>
                  <a:pt x="85099" y="765899"/>
                </a:cubicBezTo>
                <a:cubicBezTo>
                  <a:pt x="116137" y="804900"/>
                  <a:pt x="114521" y="797576"/>
                  <a:pt x="144015" y="818268"/>
                </a:cubicBezTo>
                <a:cubicBezTo>
                  <a:pt x="154200" y="824754"/>
                  <a:pt x="159819" y="833257"/>
                  <a:pt x="170199" y="837907"/>
                </a:cubicBezTo>
                <a:cubicBezTo>
                  <a:pt x="182046" y="844249"/>
                  <a:pt x="189815" y="850361"/>
                  <a:pt x="202930" y="857546"/>
                </a:cubicBezTo>
                <a:cubicBezTo>
                  <a:pt x="212874" y="862332"/>
                  <a:pt x="219278" y="871347"/>
                  <a:pt x="229115" y="877184"/>
                </a:cubicBezTo>
                <a:cubicBezTo>
                  <a:pt x="234990" y="880622"/>
                  <a:pt x="242590" y="881658"/>
                  <a:pt x="248753" y="883730"/>
                </a:cubicBezTo>
                <a:cubicBezTo>
                  <a:pt x="287955" y="906611"/>
                  <a:pt x="278133" y="909550"/>
                  <a:pt x="314214" y="923007"/>
                </a:cubicBezTo>
                <a:cubicBezTo>
                  <a:pt x="326370" y="925721"/>
                  <a:pt x="340875" y="929672"/>
                  <a:pt x="353491" y="936099"/>
                </a:cubicBezTo>
                <a:cubicBezTo>
                  <a:pt x="361830" y="942167"/>
                  <a:pt x="370035" y="945832"/>
                  <a:pt x="379676" y="949191"/>
                </a:cubicBezTo>
                <a:cubicBezTo>
                  <a:pt x="423430" y="963666"/>
                  <a:pt x="434908" y="959987"/>
                  <a:pt x="477868" y="968830"/>
                </a:cubicBezTo>
                <a:cubicBezTo>
                  <a:pt x="583075" y="967587"/>
                  <a:pt x="414272" y="970292"/>
                  <a:pt x="615337" y="981923"/>
                </a:cubicBezTo>
                <a:cubicBezTo>
                  <a:pt x="749237" y="984868"/>
                  <a:pt x="771441" y="983695"/>
                  <a:pt x="890276" y="975376"/>
                </a:cubicBezTo>
                <a:cubicBezTo>
                  <a:pt x="899175" y="974725"/>
                  <a:pt x="909161" y="973056"/>
                  <a:pt x="916460" y="968830"/>
                </a:cubicBezTo>
                <a:cubicBezTo>
                  <a:pt x="941559" y="960530"/>
                  <a:pt x="951018" y="947710"/>
                  <a:pt x="975375" y="936099"/>
                </a:cubicBezTo>
                <a:cubicBezTo>
                  <a:pt x="982025" y="933505"/>
                  <a:pt x="988011" y="930580"/>
                  <a:pt x="995014" y="929553"/>
                </a:cubicBezTo>
                <a:cubicBezTo>
                  <a:pt x="1005295" y="921651"/>
                  <a:pt x="1017332" y="911353"/>
                  <a:pt x="1027745" y="903368"/>
                </a:cubicBezTo>
                <a:cubicBezTo>
                  <a:pt x="1048254" y="888326"/>
                  <a:pt x="1052842" y="890213"/>
                  <a:pt x="1073568" y="870638"/>
                </a:cubicBezTo>
                <a:cubicBezTo>
                  <a:pt x="1091594" y="857083"/>
                  <a:pt x="1103589" y="841978"/>
                  <a:pt x="1119391" y="824814"/>
                </a:cubicBezTo>
                <a:cubicBezTo>
                  <a:pt x="1127593" y="818447"/>
                  <a:pt x="1137299" y="808871"/>
                  <a:pt x="1145575" y="798630"/>
                </a:cubicBezTo>
                <a:cubicBezTo>
                  <a:pt x="1161769" y="770622"/>
                  <a:pt x="1172027" y="753937"/>
                  <a:pt x="1184852" y="726622"/>
                </a:cubicBezTo>
                <a:cubicBezTo>
                  <a:pt x="1196252" y="697544"/>
                  <a:pt x="1190571" y="710925"/>
                  <a:pt x="1197945" y="680799"/>
                </a:cubicBezTo>
                <a:cubicBezTo>
                  <a:pt x="1191598" y="641735"/>
                  <a:pt x="1189775" y="587480"/>
                  <a:pt x="1191399" y="543330"/>
                </a:cubicBezTo>
                <a:cubicBezTo>
                  <a:pt x="1190563" y="536766"/>
                  <a:pt x="1186718" y="529964"/>
                  <a:pt x="1184852" y="523692"/>
                </a:cubicBezTo>
                <a:cubicBezTo>
                  <a:pt x="1181742" y="513662"/>
                  <a:pt x="1182066" y="505509"/>
                  <a:pt x="1178306" y="497507"/>
                </a:cubicBezTo>
                <a:cubicBezTo>
                  <a:pt x="1168671" y="476305"/>
                  <a:pt x="1158568" y="473746"/>
                  <a:pt x="1145575" y="458230"/>
                </a:cubicBezTo>
                <a:cubicBezTo>
                  <a:pt x="1138463" y="450901"/>
                  <a:pt x="1132784" y="437831"/>
                  <a:pt x="1125937" y="432045"/>
                </a:cubicBezTo>
                <a:cubicBezTo>
                  <a:pt x="1110801" y="418544"/>
                  <a:pt x="1098254" y="411206"/>
                  <a:pt x="1080114" y="399315"/>
                </a:cubicBezTo>
                <a:cubicBezTo>
                  <a:pt x="1068242" y="391586"/>
                  <a:pt x="1056038" y="383166"/>
                  <a:pt x="1047383" y="373130"/>
                </a:cubicBezTo>
                <a:cubicBezTo>
                  <a:pt x="1028756" y="356869"/>
                  <a:pt x="1014134" y="334257"/>
                  <a:pt x="995014" y="320761"/>
                </a:cubicBezTo>
                <a:cubicBezTo>
                  <a:pt x="912209" y="271519"/>
                  <a:pt x="984184" y="326443"/>
                  <a:pt x="929552" y="268392"/>
                </a:cubicBezTo>
                <a:cubicBezTo>
                  <a:pt x="923358" y="263057"/>
                  <a:pt x="917687" y="259285"/>
                  <a:pt x="909914" y="255299"/>
                </a:cubicBezTo>
                <a:cubicBezTo>
                  <a:pt x="890752" y="242489"/>
                  <a:pt x="864593" y="217403"/>
                  <a:pt x="844453" y="209477"/>
                </a:cubicBezTo>
                <a:cubicBezTo>
                  <a:pt x="836048" y="205294"/>
                  <a:pt x="824548" y="201633"/>
                  <a:pt x="818268" y="196384"/>
                </a:cubicBezTo>
                <a:cubicBezTo>
                  <a:pt x="810546" y="191515"/>
                  <a:pt x="804979" y="184186"/>
                  <a:pt x="798630" y="176746"/>
                </a:cubicBezTo>
                <a:cubicBezTo>
                  <a:pt x="790589" y="169116"/>
                  <a:pt x="781331" y="165215"/>
                  <a:pt x="772445" y="157107"/>
                </a:cubicBezTo>
                <a:cubicBezTo>
                  <a:pt x="742376" y="130429"/>
                  <a:pt x="739458" y="115489"/>
                  <a:pt x="693891" y="91646"/>
                </a:cubicBezTo>
                <a:cubicBezTo>
                  <a:pt x="655755" y="73018"/>
                  <a:pt x="641215" y="64622"/>
                  <a:pt x="615337" y="52369"/>
                </a:cubicBezTo>
                <a:cubicBezTo>
                  <a:pt x="605260" y="47514"/>
                  <a:pt x="599862" y="42460"/>
                  <a:pt x="589152" y="39277"/>
                </a:cubicBezTo>
                <a:cubicBezTo>
                  <a:pt x="576939" y="36374"/>
                  <a:pt x="563039" y="31726"/>
                  <a:pt x="549876" y="26184"/>
                </a:cubicBezTo>
                <a:cubicBezTo>
                  <a:pt x="542714" y="22045"/>
                  <a:pt x="537705" y="16870"/>
                  <a:pt x="530237" y="13092"/>
                </a:cubicBezTo>
                <a:cubicBezTo>
                  <a:pt x="517246" y="6734"/>
                  <a:pt x="490463" y="1591"/>
                  <a:pt x="477868" y="0"/>
                </a:cubicBezTo>
                <a:cubicBezTo>
                  <a:pt x="405211" y="7139"/>
                  <a:pt x="341224" y="14550"/>
                  <a:pt x="274938" y="6545"/>
                </a:cubicBezTo>
                <a:cubicBezTo>
                  <a:pt x="264217" y="7566"/>
                  <a:pt x="251741" y="9078"/>
                  <a:pt x="242206" y="13092"/>
                </a:cubicBezTo>
                <a:cubicBezTo>
                  <a:pt x="228891" y="16723"/>
                  <a:pt x="202931" y="26184"/>
                  <a:pt x="202930" y="26184"/>
                </a:cubicBezTo>
                <a:cubicBezTo>
                  <a:pt x="193807" y="29209"/>
                  <a:pt x="175896" y="48022"/>
                  <a:pt x="163653" y="52369"/>
                </a:cubicBezTo>
                <a:cubicBezTo>
                  <a:pt x="157013" y="55247"/>
                  <a:pt x="149237" y="60188"/>
                  <a:pt x="144015" y="65461"/>
                </a:cubicBezTo>
                <a:cubicBezTo>
                  <a:pt x="137675" y="70607"/>
                  <a:pt x="131488" y="79087"/>
                  <a:pt x="124376" y="85100"/>
                </a:cubicBezTo>
                <a:cubicBezTo>
                  <a:pt x="53116" y="129678"/>
                  <a:pt x="106492" y="94857"/>
                  <a:pt x="72007" y="124376"/>
                </a:cubicBezTo>
              </a:path>
            </a:pathLst>
          </a:custGeom>
          <a:noFill/>
          <a:ln w="28575"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2650216993">
                  <a:custGeom>
                    <a:avLst/>
                    <a:gdLst>
                      <a:gd name="connsiteX0" fmla="*/ 856648 w 1761423"/>
                      <a:gd name="connsiteY0" fmla="*/ 77002 h 1443790"/>
                      <a:gd name="connsiteX1" fmla="*/ 789271 w 1761423"/>
                      <a:gd name="connsiteY1" fmla="*/ 86627 h 1443790"/>
                      <a:gd name="connsiteX2" fmla="*/ 625642 w 1761423"/>
                      <a:gd name="connsiteY2" fmla="*/ 105878 h 1443790"/>
                      <a:gd name="connsiteX3" fmla="*/ 529389 w 1761423"/>
                      <a:gd name="connsiteY3" fmla="*/ 173255 h 1443790"/>
                      <a:gd name="connsiteX4" fmla="*/ 500513 w 1761423"/>
                      <a:gd name="connsiteY4" fmla="*/ 192505 h 1443790"/>
                      <a:gd name="connsiteX5" fmla="*/ 471638 w 1761423"/>
                      <a:gd name="connsiteY5" fmla="*/ 221381 h 1443790"/>
                      <a:gd name="connsiteX6" fmla="*/ 433137 w 1761423"/>
                      <a:gd name="connsiteY6" fmla="*/ 250257 h 1443790"/>
                      <a:gd name="connsiteX7" fmla="*/ 404261 w 1761423"/>
                      <a:gd name="connsiteY7" fmla="*/ 288758 h 1443790"/>
                      <a:gd name="connsiteX8" fmla="*/ 336884 w 1761423"/>
                      <a:gd name="connsiteY8" fmla="*/ 336884 h 1443790"/>
                      <a:gd name="connsiteX9" fmla="*/ 279132 w 1761423"/>
                      <a:gd name="connsiteY9" fmla="*/ 394636 h 1443790"/>
                      <a:gd name="connsiteX10" fmla="*/ 240631 w 1761423"/>
                      <a:gd name="connsiteY10" fmla="*/ 433137 h 1443790"/>
                      <a:gd name="connsiteX11" fmla="*/ 173254 w 1761423"/>
                      <a:gd name="connsiteY11" fmla="*/ 490889 h 1443790"/>
                      <a:gd name="connsiteX12" fmla="*/ 154004 w 1761423"/>
                      <a:gd name="connsiteY12" fmla="*/ 519764 h 1443790"/>
                      <a:gd name="connsiteX13" fmla="*/ 115503 w 1761423"/>
                      <a:gd name="connsiteY13" fmla="*/ 558265 h 1443790"/>
                      <a:gd name="connsiteX14" fmla="*/ 48126 w 1761423"/>
                      <a:gd name="connsiteY14" fmla="*/ 644893 h 1443790"/>
                      <a:gd name="connsiteX15" fmla="*/ 38501 w 1761423"/>
                      <a:gd name="connsiteY15" fmla="*/ 673769 h 1443790"/>
                      <a:gd name="connsiteX16" fmla="*/ 19250 w 1761423"/>
                      <a:gd name="connsiteY16" fmla="*/ 702644 h 1443790"/>
                      <a:gd name="connsiteX17" fmla="*/ 0 w 1761423"/>
                      <a:gd name="connsiteY17" fmla="*/ 760396 h 1443790"/>
                      <a:gd name="connsiteX18" fmla="*/ 19250 w 1761423"/>
                      <a:gd name="connsiteY18" fmla="*/ 914400 h 1443790"/>
                      <a:gd name="connsiteX19" fmla="*/ 38501 w 1761423"/>
                      <a:gd name="connsiteY19" fmla="*/ 952901 h 1443790"/>
                      <a:gd name="connsiteX20" fmla="*/ 48126 w 1761423"/>
                      <a:gd name="connsiteY20" fmla="*/ 981777 h 1443790"/>
                      <a:gd name="connsiteX21" fmla="*/ 67377 w 1761423"/>
                      <a:gd name="connsiteY21" fmla="*/ 1020278 h 1443790"/>
                      <a:gd name="connsiteX22" fmla="*/ 77002 w 1761423"/>
                      <a:gd name="connsiteY22" fmla="*/ 1049154 h 1443790"/>
                      <a:gd name="connsiteX23" fmla="*/ 105878 w 1761423"/>
                      <a:gd name="connsiteY23" fmla="*/ 1087655 h 1443790"/>
                      <a:gd name="connsiteX24" fmla="*/ 125128 w 1761423"/>
                      <a:gd name="connsiteY24" fmla="*/ 1126156 h 1443790"/>
                      <a:gd name="connsiteX25" fmla="*/ 211756 w 1761423"/>
                      <a:gd name="connsiteY25" fmla="*/ 1203158 h 1443790"/>
                      <a:gd name="connsiteX26" fmla="*/ 250257 w 1761423"/>
                      <a:gd name="connsiteY26" fmla="*/ 1232034 h 1443790"/>
                      <a:gd name="connsiteX27" fmla="*/ 298383 w 1761423"/>
                      <a:gd name="connsiteY27" fmla="*/ 1260910 h 1443790"/>
                      <a:gd name="connsiteX28" fmla="*/ 336884 w 1761423"/>
                      <a:gd name="connsiteY28" fmla="*/ 1289785 h 1443790"/>
                      <a:gd name="connsiteX29" fmla="*/ 365760 w 1761423"/>
                      <a:gd name="connsiteY29" fmla="*/ 1299411 h 1443790"/>
                      <a:gd name="connsiteX30" fmla="*/ 462012 w 1761423"/>
                      <a:gd name="connsiteY30" fmla="*/ 1357162 h 1443790"/>
                      <a:gd name="connsiteX31" fmla="*/ 519764 w 1761423"/>
                      <a:gd name="connsiteY31" fmla="*/ 1376413 h 1443790"/>
                      <a:gd name="connsiteX32" fmla="*/ 558265 w 1761423"/>
                      <a:gd name="connsiteY32" fmla="*/ 1395663 h 1443790"/>
                      <a:gd name="connsiteX33" fmla="*/ 702644 w 1761423"/>
                      <a:gd name="connsiteY33" fmla="*/ 1424539 h 1443790"/>
                      <a:gd name="connsiteX34" fmla="*/ 904774 w 1761423"/>
                      <a:gd name="connsiteY34" fmla="*/ 1443790 h 1443790"/>
                      <a:gd name="connsiteX35" fmla="*/ 1309036 w 1761423"/>
                      <a:gd name="connsiteY35" fmla="*/ 1434164 h 1443790"/>
                      <a:gd name="connsiteX36" fmla="*/ 1347537 w 1761423"/>
                      <a:gd name="connsiteY36" fmla="*/ 1424539 h 1443790"/>
                      <a:gd name="connsiteX37" fmla="*/ 1434164 w 1761423"/>
                      <a:gd name="connsiteY37" fmla="*/ 1376413 h 1443790"/>
                      <a:gd name="connsiteX38" fmla="*/ 1463040 w 1761423"/>
                      <a:gd name="connsiteY38" fmla="*/ 1366787 h 1443790"/>
                      <a:gd name="connsiteX39" fmla="*/ 1511166 w 1761423"/>
                      <a:gd name="connsiteY39" fmla="*/ 1328286 h 1443790"/>
                      <a:gd name="connsiteX40" fmla="*/ 1578543 w 1761423"/>
                      <a:gd name="connsiteY40" fmla="*/ 1280160 h 1443790"/>
                      <a:gd name="connsiteX41" fmla="*/ 1645920 w 1761423"/>
                      <a:gd name="connsiteY41" fmla="*/ 1212783 h 1443790"/>
                      <a:gd name="connsiteX42" fmla="*/ 1684421 w 1761423"/>
                      <a:gd name="connsiteY42" fmla="*/ 1174282 h 1443790"/>
                      <a:gd name="connsiteX43" fmla="*/ 1742172 w 1761423"/>
                      <a:gd name="connsiteY43" fmla="*/ 1068404 h 1443790"/>
                      <a:gd name="connsiteX44" fmla="*/ 1761423 w 1761423"/>
                      <a:gd name="connsiteY44" fmla="*/ 1001027 h 1443790"/>
                      <a:gd name="connsiteX45" fmla="*/ 1751798 w 1761423"/>
                      <a:gd name="connsiteY45" fmla="*/ 798897 h 1443790"/>
                      <a:gd name="connsiteX46" fmla="*/ 1742172 w 1761423"/>
                      <a:gd name="connsiteY46" fmla="*/ 770021 h 1443790"/>
                      <a:gd name="connsiteX47" fmla="*/ 1732547 w 1761423"/>
                      <a:gd name="connsiteY47" fmla="*/ 731520 h 1443790"/>
                      <a:gd name="connsiteX48" fmla="*/ 1684421 w 1761423"/>
                      <a:gd name="connsiteY48" fmla="*/ 673769 h 1443790"/>
                      <a:gd name="connsiteX49" fmla="*/ 1655545 w 1761423"/>
                      <a:gd name="connsiteY49" fmla="*/ 635267 h 1443790"/>
                      <a:gd name="connsiteX50" fmla="*/ 1588168 w 1761423"/>
                      <a:gd name="connsiteY50" fmla="*/ 587141 h 1443790"/>
                      <a:gd name="connsiteX51" fmla="*/ 1540042 w 1761423"/>
                      <a:gd name="connsiteY51" fmla="*/ 548640 h 1443790"/>
                      <a:gd name="connsiteX52" fmla="*/ 1463040 w 1761423"/>
                      <a:gd name="connsiteY52" fmla="*/ 471638 h 1443790"/>
                      <a:gd name="connsiteX53" fmla="*/ 1366787 w 1761423"/>
                      <a:gd name="connsiteY53" fmla="*/ 394636 h 1443790"/>
                      <a:gd name="connsiteX54" fmla="*/ 1337911 w 1761423"/>
                      <a:gd name="connsiteY54" fmla="*/ 375385 h 1443790"/>
                      <a:gd name="connsiteX55" fmla="*/ 1241659 w 1761423"/>
                      <a:gd name="connsiteY55" fmla="*/ 308009 h 1443790"/>
                      <a:gd name="connsiteX56" fmla="*/ 1203158 w 1761423"/>
                      <a:gd name="connsiteY56" fmla="*/ 288758 h 1443790"/>
                      <a:gd name="connsiteX57" fmla="*/ 1174282 w 1761423"/>
                      <a:gd name="connsiteY57" fmla="*/ 259882 h 1443790"/>
                      <a:gd name="connsiteX58" fmla="*/ 1135781 w 1761423"/>
                      <a:gd name="connsiteY58" fmla="*/ 231006 h 1443790"/>
                      <a:gd name="connsiteX59" fmla="*/ 1020278 w 1761423"/>
                      <a:gd name="connsiteY59" fmla="*/ 134754 h 1443790"/>
                      <a:gd name="connsiteX60" fmla="*/ 904774 w 1761423"/>
                      <a:gd name="connsiteY60" fmla="*/ 77002 h 1443790"/>
                      <a:gd name="connsiteX61" fmla="*/ 866273 w 1761423"/>
                      <a:gd name="connsiteY61" fmla="*/ 57752 h 1443790"/>
                      <a:gd name="connsiteX62" fmla="*/ 808522 w 1761423"/>
                      <a:gd name="connsiteY62" fmla="*/ 38501 h 1443790"/>
                      <a:gd name="connsiteX63" fmla="*/ 779646 w 1761423"/>
                      <a:gd name="connsiteY63" fmla="*/ 19251 h 1443790"/>
                      <a:gd name="connsiteX64" fmla="*/ 702644 w 1761423"/>
                      <a:gd name="connsiteY64" fmla="*/ 0 h 1443790"/>
                      <a:gd name="connsiteX65" fmla="*/ 404261 w 1761423"/>
                      <a:gd name="connsiteY65" fmla="*/ 9625 h 1443790"/>
                      <a:gd name="connsiteX66" fmla="*/ 356134 w 1761423"/>
                      <a:gd name="connsiteY66" fmla="*/ 19251 h 1443790"/>
                      <a:gd name="connsiteX67" fmla="*/ 298383 w 1761423"/>
                      <a:gd name="connsiteY67" fmla="*/ 38501 h 1443790"/>
                      <a:gd name="connsiteX68" fmla="*/ 240631 w 1761423"/>
                      <a:gd name="connsiteY68" fmla="*/ 77002 h 1443790"/>
                      <a:gd name="connsiteX69" fmla="*/ 211756 w 1761423"/>
                      <a:gd name="connsiteY69" fmla="*/ 96253 h 1443790"/>
                      <a:gd name="connsiteX70" fmla="*/ 182880 w 1761423"/>
                      <a:gd name="connsiteY70" fmla="*/ 125129 h 1443790"/>
                      <a:gd name="connsiteX71" fmla="*/ 105878 w 1761423"/>
                      <a:gd name="connsiteY71" fmla="*/ 182880 h 14437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</a:cxnLst>
                    <a:rect l="l" t="t" r="r" b="b"/>
                    <a:pathLst>
                      <a:path w="1761423" h="1443790">
                        <a:moveTo>
                          <a:pt x="856648" y="77002"/>
                        </a:moveTo>
                        <a:cubicBezTo>
                          <a:pt x="834189" y="80210"/>
                          <a:pt x="811856" y="84476"/>
                          <a:pt x="789271" y="86627"/>
                        </a:cubicBezTo>
                        <a:cubicBezTo>
                          <a:pt x="629912" y="101804"/>
                          <a:pt x="700503" y="80925"/>
                          <a:pt x="625642" y="105878"/>
                        </a:cubicBezTo>
                        <a:cubicBezTo>
                          <a:pt x="492853" y="194403"/>
                          <a:pt x="629172" y="101982"/>
                          <a:pt x="529389" y="173255"/>
                        </a:cubicBezTo>
                        <a:cubicBezTo>
                          <a:pt x="519976" y="179979"/>
                          <a:pt x="509400" y="185099"/>
                          <a:pt x="500513" y="192505"/>
                        </a:cubicBezTo>
                        <a:cubicBezTo>
                          <a:pt x="490056" y="201219"/>
                          <a:pt x="481973" y="212522"/>
                          <a:pt x="471638" y="221381"/>
                        </a:cubicBezTo>
                        <a:cubicBezTo>
                          <a:pt x="459458" y="231821"/>
                          <a:pt x="444481" y="238913"/>
                          <a:pt x="433137" y="250257"/>
                        </a:cubicBezTo>
                        <a:cubicBezTo>
                          <a:pt x="421793" y="261601"/>
                          <a:pt x="415605" y="277414"/>
                          <a:pt x="404261" y="288758"/>
                        </a:cubicBezTo>
                        <a:cubicBezTo>
                          <a:pt x="392319" y="300700"/>
                          <a:pt x="353283" y="325952"/>
                          <a:pt x="336884" y="336884"/>
                        </a:cubicBezTo>
                        <a:cubicBezTo>
                          <a:pt x="301847" y="389439"/>
                          <a:pt x="336439" y="344492"/>
                          <a:pt x="279132" y="394636"/>
                        </a:cubicBezTo>
                        <a:cubicBezTo>
                          <a:pt x="265473" y="406588"/>
                          <a:pt x="254290" y="421185"/>
                          <a:pt x="240631" y="433137"/>
                        </a:cubicBezTo>
                        <a:cubicBezTo>
                          <a:pt x="201412" y="467453"/>
                          <a:pt x="204842" y="452983"/>
                          <a:pt x="173254" y="490889"/>
                        </a:cubicBezTo>
                        <a:cubicBezTo>
                          <a:pt x="165848" y="499776"/>
                          <a:pt x="161532" y="510981"/>
                          <a:pt x="154004" y="519764"/>
                        </a:cubicBezTo>
                        <a:cubicBezTo>
                          <a:pt x="142192" y="533544"/>
                          <a:pt x="126841" y="544093"/>
                          <a:pt x="115503" y="558265"/>
                        </a:cubicBezTo>
                        <a:cubicBezTo>
                          <a:pt x="23400" y="673395"/>
                          <a:pt x="120456" y="572563"/>
                          <a:pt x="48126" y="644893"/>
                        </a:cubicBezTo>
                        <a:cubicBezTo>
                          <a:pt x="44918" y="654518"/>
                          <a:pt x="43038" y="664694"/>
                          <a:pt x="38501" y="673769"/>
                        </a:cubicBezTo>
                        <a:cubicBezTo>
                          <a:pt x="33328" y="684116"/>
                          <a:pt x="23948" y="692073"/>
                          <a:pt x="19250" y="702644"/>
                        </a:cubicBezTo>
                        <a:cubicBezTo>
                          <a:pt x="11009" y="721187"/>
                          <a:pt x="0" y="760396"/>
                          <a:pt x="0" y="760396"/>
                        </a:cubicBezTo>
                        <a:cubicBezTo>
                          <a:pt x="2130" y="783824"/>
                          <a:pt x="6819" y="877107"/>
                          <a:pt x="19250" y="914400"/>
                        </a:cubicBezTo>
                        <a:cubicBezTo>
                          <a:pt x="23787" y="928012"/>
                          <a:pt x="32849" y="939713"/>
                          <a:pt x="38501" y="952901"/>
                        </a:cubicBezTo>
                        <a:cubicBezTo>
                          <a:pt x="42498" y="962227"/>
                          <a:pt x="44129" y="972451"/>
                          <a:pt x="48126" y="981777"/>
                        </a:cubicBezTo>
                        <a:cubicBezTo>
                          <a:pt x="53778" y="994965"/>
                          <a:pt x="61725" y="1007090"/>
                          <a:pt x="67377" y="1020278"/>
                        </a:cubicBezTo>
                        <a:cubicBezTo>
                          <a:pt x="71374" y="1029604"/>
                          <a:pt x="71968" y="1040345"/>
                          <a:pt x="77002" y="1049154"/>
                        </a:cubicBezTo>
                        <a:cubicBezTo>
                          <a:pt x="84961" y="1063082"/>
                          <a:pt x="97376" y="1074051"/>
                          <a:pt x="105878" y="1087655"/>
                        </a:cubicBezTo>
                        <a:cubicBezTo>
                          <a:pt x="113483" y="1099822"/>
                          <a:pt x="116165" y="1114952"/>
                          <a:pt x="125128" y="1126156"/>
                        </a:cubicBezTo>
                        <a:cubicBezTo>
                          <a:pt x="171068" y="1183581"/>
                          <a:pt x="168723" y="1172420"/>
                          <a:pt x="211756" y="1203158"/>
                        </a:cubicBezTo>
                        <a:cubicBezTo>
                          <a:pt x="224810" y="1212482"/>
                          <a:pt x="236909" y="1223135"/>
                          <a:pt x="250257" y="1232034"/>
                        </a:cubicBezTo>
                        <a:cubicBezTo>
                          <a:pt x="265823" y="1242411"/>
                          <a:pt x="282817" y="1250533"/>
                          <a:pt x="298383" y="1260910"/>
                        </a:cubicBezTo>
                        <a:cubicBezTo>
                          <a:pt x="311731" y="1269808"/>
                          <a:pt x="322956" y="1281826"/>
                          <a:pt x="336884" y="1289785"/>
                        </a:cubicBezTo>
                        <a:cubicBezTo>
                          <a:pt x="345693" y="1294819"/>
                          <a:pt x="356891" y="1294484"/>
                          <a:pt x="365760" y="1299411"/>
                        </a:cubicBezTo>
                        <a:cubicBezTo>
                          <a:pt x="423874" y="1331697"/>
                          <a:pt x="409996" y="1336356"/>
                          <a:pt x="462012" y="1357162"/>
                        </a:cubicBezTo>
                        <a:cubicBezTo>
                          <a:pt x="480853" y="1364698"/>
                          <a:pt x="501614" y="1367338"/>
                          <a:pt x="519764" y="1376413"/>
                        </a:cubicBezTo>
                        <a:cubicBezTo>
                          <a:pt x="532598" y="1382830"/>
                          <a:pt x="544653" y="1391126"/>
                          <a:pt x="558265" y="1395663"/>
                        </a:cubicBezTo>
                        <a:cubicBezTo>
                          <a:pt x="623364" y="1417363"/>
                          <a:pt x="638156" y="1413791"/>
                          <a:pt x="702644" y="1424539"/>
                        </a:cubicBezTo>
                        <a:cubicBezTo>
                          <a:pt x="832749" y="1446223"/>
                          <a:pt x="635272" y="1426945"/>
                          <a:pt x="904774" y="1443790"/>
                        </a:cubicBezTo>
                        <a:lnTo>
                          <a:pt x="1309036" y="1434164"/>
                        </a:lnTo>
                        <a:cubicBezTo>
                          <a:pt x="1322252" y="1433589"/>
                          <a:pt x="1335151" y="1429184"/>
                          <a:pt x="1347537" y="1424539"/>
                        </a:cubicBezTo>
                        <a:cubicBezTo>
                          <a:pt x="1384618" y="1410634"/>
                          <a:pt x="1397404" y="1394794"/>
                          <a:pt x="1434164" y="1376413"/>
                        </a:cubicBezTo>
                        <a:cubicBezTo>
                          <a:pt x="1443239" y="1371875"/>
                          <a:pt x="1453415" y="1369996"/>
                          <a:pt x="1463040" y="1366787"/>
                        </a:cubicBezTo>
                        <a:cubicBezTo>
                          <a:pt x="1479082" y="1353953"/>
                          <a:pt x="1494731" y="1340612"/>
                          <a:pt x="1511166" y="1328286"/>
                        </a:cubicBezTo>
                        <a:cubicBezTo>
                          <a:pt x="1541077" y="1305853"/>
                          <a:pt x="1547863" y="1308051"/>
                          <a:pt x="1578543" y="1280160"/>
                        </a:cubicBezTo>
                        <a:cubicBezTo>
                          <a:pt x="1602045" y="1258795"/>
                          <a:pt x="1623461" y="1235242"/>
                          <a:pt x="1645920" y="1212783"/>
                        </a:cubicBezTo>
                        <a:cubicBezTo>
                          <a:pt x="1658754" y="1199949"/>
                          <a:pt x="1674354" y="1189383"/>
                          <a:pt x="1684421" y="1174282"/>
                        </a:cubicBezTo>
                        <a:cubicBezTo>
                          <a:pt x="1707853" y="1139134"/>
                          <a:pt x="1727612" y="1112080"/>
                          <a:pt x="1742172" y="1068404"/>
                        </a:cubicBezTo>
                        <a:cubicBezTo>
                          <a:pt x="1755982" y="1026979"/>
                          <a:pt x="1749337" y="1049372"/>
                          <a:pt x="1761423" y="1001027"/>
                        </a:cubicBezTo>
                        <a:cubicBezTo>
                          <a:pt x="1758215" y="933650"/>
                          <a:pt x="1757400" y="866117"/>
                          <a:pt x="1751798" y="798897"/>
                        </a:cubicBezTo>
                        <a:cubicBezTo>
                          <a:pt x="1750955" y="788786"/>
                          <a:pt x="1744959" y="779777"/>
                          <a:pt x="1742172" y="770021"/>
                        </a:cubicBezTo>
                        <a:cubicBezTo>
                          <a:pt x="1738538" y="757301"/>
                          <a:pt x="1737758" y="743679"/>
                          <a:pt x="1732547" y="731520"/>
                        </a:cubicBezTo>
                        <a:cubicBezTo>
                          <a:pt x="1720390" y="703152"/>
                          <a:pt x="1704247" y="696899"/>
                          <a:pt x="1684421" y="673769"/>
                        </a:cubicBezTo>
                        <a:cubicBezTo>
                          <a:pt x="1673981" y="661589"/>
                          <a:pt x="1666889" y="646611"/>
                          <a:pt x="1655545" y="635267"/>
                        </a:cubicBezTo>
                        <a:cubicBezTo>
                          <a:pt x="1636033" y="615755"/>
                          <a:pt x="1610024" y="603533"/>
                          <a:pt x="1588168" y="587141"/>
                        </a:cubicBezTo>
                        <a:cubicBezTo>
                          <a:pt x="1571733" y="574815"/>
                          <a:pt x="1555138" y="562574"/>
                          <a:pt x="1540042" y="548640"/>
                        </a:cubicBezTo>
                        <a:cubicBezTo>
                          <a:pt x="1513369" y="524019"/>
                          <a:pt x="1493243" y="491773"/>
                          <a:pt x="1463040" y="471638"/>
                        </a:cubicBezTo>
                        <a:cubicBezTo>
                          <a:pt x="1337740" y="388105"/>
                          <a:pt x="1462790" y="476925"/>
                          <a:pt x="1366787" y="394636"/>
                        </a:cubicBezTo>
                        <a:cubicBezTo>
                          <a:pt x="1358004" y="387107"/>
                          <a:pt x="1347325" y="382109"/>
                          <a:pt x="1337911" y="375385"/>
                        </a:cubicBezTo>
                        <a:cubicBezTo>
                          <a:pt x="1309747" y="355268"/>
                          <a:pt x="1271156" y="322758"/>
                          <a:pt x="1241659" y="308009"/>
                        </a:cubicBezTo>
                        <a:cubicBezTo>
                          <a:pt x="1228825" y="301592"/>
                          <a:pt x="1214834" y="297098"/>
                          <a:pt x="1203158" y="288758"/>
                        </a:cubicBezTo>
                        <a:cubicBezTo>
                          <a:pt x="1192081" y="280846"/>
                          <a:pt x="1184617" y="268741"/>
                          <a:pt x="1174282" y="259882"/>
                        </a:cubicBezTo>
                        <a:cubicBezTo>
                          <a:pt x="1162102" y="249442"/>
                          <a:pt x="1147854" y="241570"/>
                          <a:pt x="1135781" y="231006"/>
                        </a:cubicBezTo>
                        <a:cubicBezTo>
                          <a:pt x="1088712" y="189820"/>
                          <a:pt x="1086841" y="168036"/>
                          <a:pt x="1020278" y="134754"/>
                        </a:cubicBezTo>
                        <a:lnTo>
                          <a:pt x="904774" y="77002"/>
                        </a:lnTo>
                        <a:cubicBezTo>
                          <a:pt x="891940" y="70585"/>
                          <a:pt x="879885" y="62290"/>
                          <a:pt x="866273" y="57752"/>
                        </a:cubicBezTo>
                        <a:cubicBezTo>
                          <a:pt x="847023" y="51335"/>
                          <a:pt x="825406" y="49757"/>
                          <a:pt x="808522" y="38501"/>
                        </a:cubicBezTo>
                        <a:cubicBezTo>
                          <a:pt x="798897" y="32084"/>
                          <a:pt x="789993" y="24424"/>
                          <a:pt x="779646" y="19251"/>
                        </a:cubicBezTo>
                        <a:cubicBezTo>
                          <a:pt x="759911" y="9383"/>
                          <a:pt x="720956" y="3662"/>
                          <a:pt x="702644" y="0"/>
                        </a:cubicBezTo>
                        <a:cubicBezTo>
                          <a:pt x="603183" y="3208"/>
                          <a:pt x="503621" y="4105"/>
                          <a:pt x="404261" y="9625"/>
                        </a:cubicBezTo>
                        <a:cubicBezTo>
                          <a:pt x="387926" y="10533"/>
                          <a:pt x="371918" y="14946"/>
                          <a:pt x="356134" y="19251"/>
                        </a:cubicBezTo>
                        <a:cubicBezTo>
                          <a:pt x="336557" y="24590"/>
                          <a:pt x="298383" y="38501"/>
                          <a:pt x="298383" y="38501"/>
                        </a:cubicBezTo>
                        <a:lnTo>
                          <a:pt x="240631" y="77002"/>
                        </a:lnTo>
                        <a:cubicBezTo>
                          <a:pt x="231006" y="83419"/>
                          <a:pt x="219936" y="88073"/>
                          <a:pt x="211756" y="96253"/>
                        </a:cubicBezTo>
                        <a:cubicBezTo>
                          <a:pt x="202131" y="105878"/>
                          <a:pt x="193625" y="116772"/>
                          <a:pt x="182880" y="125129"/>
                        </a:cubicBezTo>
                        <a:cubicBezTo>
                          <a:pt x="84926" y="201315"/>
                          <a:pt x="154294" y="134464"/>
                          <a:pt x="105878" y="182880"/>
                        </a:cubicBezTo>
                      </a:path>
                    </a:pathLst>
                  </a:cu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24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1E826E8-BEB6-B14B-853C-F14E0458A990}"/>
                  </a:ext>
                </a:extLst>
              </p:cNvPr>
              <p:cNvSpPr txBox="1"/>
              <p:nvPr/>
            </p:nvSpPr>
            <p:spPr>
              <a:xfrm>
                <a:off x="7659659" y="1295852"/>
                <a:ext cx="347852" cy="5273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32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32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632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32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1632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r>
                            <a:rPr lang="en-US" sz="1632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632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32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632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1632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1E826E8-BEB6-B14B-853C-F14E0458A9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9659" y="1295852"/>
                <a:ext cx="347852" cy="527388"/>
              </a:xfrm>
              <a:prstGeom prst="rect">
                <a:avLst/>
              </a:prstGeom>
              <a:blipFill>
                <a:blip r:embed="rId4"/>
                <a:stretch>
                  <a:fillRect l="-14286" t="-4762" r="-7143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E880D-FAD4-1041-B477-E10478EFD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Обратное распространение ошибки</a:t>
            </a:r>
            <a:endParaRPr lang="en-T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1E022D-E5E4-9342-966C-A0987DBA433D}"/>
              </a:ext>
            </a:extLst>
          </p:cNvPr>
          <p:cNvSpPr txBox="1"/>
          <p:nvPr/>
        </p:nvSpPr>
        <p:spPr>
          <a:xfrm>
            <a:off x="1676400" y="4154943"/>
            <a:ext cx="51054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https://www.youtube.com/watch?v=JwpFvFpbOGc</a:t>
            </a:r>
            <a:r>
              <a:rPr lang="en-US" dirty="0"/>
              <a:t> </a:t>
            </a:r>
          </a:p>
          <a:p>
            <a:r>
              <a:rPr lang="en-US" dirty="0">
                <a:hlinkClick r:id="rId3"/>
              </a:rPr>
              <a:t>https://www.youtube.com/watch?v=rP_k8cpsNWY</a:t>
            </a:r>
            <a:r>
              <a:rPr lang="en-US" dirty="0"/>
              <a:t> </a:t>
            </a:r>
          </a:p>
        </p:txBody>
      </p:sp>
      <p:sp>
        <p:nvSpPr>
          <p:cNvPr id="6" name="object 7">
            <a:extLst>
              <a:ext uri="{FF2B5EF4-FFF2-40B4-BE49-F238E27FC236}">
                <a16:creationId xmlns:a16="http://schemas.microsoft.com/office/drawing/2014/main" id="{7B705411-0B70-FE4B-8131-036E1BDA9570}"/>
              </a:ext>
            </a:extLst>
          </p:cNvPr>
          <p:cNvSpPr/>
          <p:nvPr/>
        </p:nvSpPr>
        <p:spPr>
          <a:xfrm>
            <a:off x="1828800" y="1047750"/>
            <a:ext cx="5039283" cy="273996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34755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B09082-F725-E849-894F-960A7F4A45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Градиентный спуск</a:t>
            </a:r>
            <a:endParaRPr lang="en-T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2E77E2-B774-9741-AC9E-0008EBC5E969}"/>
              </a:ext>
            </a:extLst>
          </p:cNvPr>
          <p:cNvSpPr txBox="1"/>
          <p:nvPr/>
        </p:nvSpPr>
        <p:spPr>
          <a:xfrm>
            <a:off x="1905000" y="1000056"/>
            <a:ext cx="17668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Функция потерь</a:t>
            </a:r>
            <a:endParaRPr lang="en-T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DC7A81C-1641-0242-9A31-8DB3C0D3C899}"/>
                  </a:ext>
                </a:extLst>
              </p:cNvPr>
              <p:cNvSpPr txBox="1"/>
              <p:nvPr/>
            </p:nvSpPr>
            <p:spPr>
              <a:xfrm>
                <a:off x="5715000" y="514350"/>
                <a:ext cx="1933863" cy="10204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ru-RU" dirty="0"/>
                  <a:t>Веса сети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TR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TR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r>
                                <a:rPr lang="en-TR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TR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DC7A81C-1641-0242-9A31-8DB3C0D3C8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5000" y="514350"/>
                <a:ext cx="1933863" cy="1020472"/>
              </a:xfrm>
              <a:prstGeom prst="rect">
                <a:avLst/>
              </a:prstGeom>
              <a:blipFill>
                <a:blip r:embed="rId2"/>
                <a:stretch>
                  <a:fillRect l="-7843" b="-2469"/>
                </a:stretch>
              </a:blipFill>
            </p:spPr>
            <p:txBody>
              <a:bodyPr/>
              <a:lstStyle/>
              <a:p>
                <a:r>
                  <a:rPr lang="en-T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9C8FECD9-EFFE-1F46-A85E-657CD4E332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550" y="1534822"/>
            <a:ext cx="4147650" cy="3457142"/>
          </a:xfrm>
          <a:prstGeom prst="rect">
            <a:avLst/>
          </a:prstGeom>
          <a:ln>
            <a:noFill/>
          </a:ln>
          <a:effectLst>
            <a:softEdge rad="50800"/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F9EFBF8-9C4D-564F-8A4C-DA2B3E1301CA}"/>
                  </a:ext>
                </a:extLst>
              </p:cNvPr>
              <p:cNvSpPr txBox="1"/>
              <p:nvPr/>
            </p:nvSpPr>
            <p:spPr>
              <a:xfrm>
                <a:off x="6248400" y="1718448"/>
                <a:ext cx="1682484" cy="21138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TR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TR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f>
                                        <m:fPr>
                                          <m:ctrlPr>
                                            <a:rPr lang="en-US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i="1" smtClean="0">
                                              <a:latin typeface="Cambria Math" panose="02040503050406030204" pitchFamily="18" charset="0"/>
                                            </a:rPr>
                                            <m:t>𝜕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num>
                                        <m:den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i="1" smtClean="0">
                                              <a:latin typeface="Cambria Math" panose="02040503050406030204" pitchFamily="18" charset="0"/>
                                            </a:rPr>
                                            <m:t>𝜕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𝑤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e>
                                  </m:mr>
                                  <m:mr>
                                    <m:e>
                                      <m:f>
                                        <m:f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𝜕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num>
                                        <m:den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𝜕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𝑤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TR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TR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F9EFBF8-9C4D-564F-8A4C-DA2B3E1301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8400" y="1718448"/>
                <a:ext cx="1682484" cy="211384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T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D02FDBA-0D4D-B54A-BAA2-B63B8C8D9779}"/>
                  </a:ext>
                </a:extLst>
              </p:cNvPr>
              <p:cNvSpPr txBox="1"/>
              <p:nvPr/>
            </p:nvSpPr>
            <p:spPr>
              <a:xfrm>
                <a:off x="5053499" y="4095750"/>
                <a:ext cx="54425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p>
                      </m:sSup>
                    </m:oMath>
                  </m:oMathPara>
                </a14:m>
                <a:endParaRPr lang="en-TR" b="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D02FDBA-0D4D-B54A-BAA2-B63B8C8D97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3499" y="4095750"/>
                <a:ext cx="544252" cy="276999"/>
              </a:xfrm>
              <a:prstGeom prst="rect">
                <a:avLst/>
              </a:prstGeom>
              <a:blipFill>
                <a:blip r:embed="rId5"/>
                <a:stretch>
                  <a:fillRect l="-2273" t="-4348" r="-4545"/>
                </a:stretch>
              </a:blipFill>
            </p:spPr>
            <p:txBody>
              <a:bodyPr/>
              <a:lstStyle/>
              <a:p>
                <a:r>
                  <a:rPr lang="en-T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1787995-FD60-0D41-A6AB-C2C433D9E8A2}"/>
                  </a:ext>
                </a:extLst>
              </p:cNvPr>
              <p:cNvSpPr txBox="1"/>
              <p:nvPr/>
            </p:nvSpPr>
            <p:spPr>
              <a:xfrm>
                <a:off x="5053499" y="4405633"/>
                <a:ext cx="27072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TR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1787995-FD60-0D41-A6AB-C2C433D9E8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3499" y="4405633"/>
                <a:ext cx="2707280" cy="276999"/>
              </a:xfrm>
              <a:prstGeom prst="rect">
                <a:avLst/>
              </a:prstGeom>
              <a:blipFill>
                <a:blip r:embed="rId6"/>
                <a:stretch>
                  <a:fillRect l="-465" t="-9091" r="-2326" b="-36364"/>
                </a:stretch>
              </a:blipFill>
            </p:spPr>
            <p:txBody>
              <a:bodyPr/>
              <a:lstStyle/>
              <a:p>
                <a:r>
                  <a:rPr lang="en-T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709469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7"/>
          <p:cNvSpPr txBox="1">
            <a:spLocks noGrp="1"/>
          </p:cNvSpPr>
          <p:nvPr>
            <p:ph type="title"/>
          </p:nvPr>
        </p:nvSpPr>
        <p:spPr>
          <a:xfrm>
            <a:off x="500550" y="176488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Градиентный спуск</a:t>
            </a:r>
            <a:endParaRPr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9777FD03-3865-BEEA-5489-9DA9D0AE7A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850" y="817424"/>
            <a:ext cx="5262439" cy="414958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FFB4D40-C656-0147-91C5-6D326771B3D7}"/>
                  </a:ext>
                </a:extLst>
              </p:cNvPr>
              <p:cNvSpPr txBox="1"/>
              <p:nvPr/>
            </p:nvSpPr>
            <p:spPr>
              <a:xfrm>
                <a:off x="5638800" y="803238"/>
                <a:ext cx="54425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p>
                      </m:sSup>
                    </m:oMath>
                  </m:oMathPara>
                </a14:m>
                <a:endParaRPr lang="en-TR" b="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FFB4D40-C656-0147-91C5-6D326771B3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8800" y="803238"/>
                <a:ext cx="544252" cy="276999"/>
              </a:xfrm>
              <a:prstGeom prst="rect">
                <a:avLst/>
              </a:prstGeom>
              <a:blipFill>
                <a:blip r:embed="rId4"/>
                <a:stretch>
                  <a:fillRect l="-4651" t="-4545" r="-4651"/>
                </a:stretch>
              </a:blipFill>
            </p:spPr>
            <p:txBody>
              <a:bodyPr/>
              <a:lstStyle/>
              <a:p>
                <a:r>
                  <a:rPr lang="en-T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20BF5D0-FEE2-2D4A-9F67-E8F8BB29CA6B}"/>
                  </a:ext>
                </a:extLst>
              </p:cNvPr>
              <p:cNvSpPr txBox="1"/>
              <p:nvPr/>
            </p:nvSpPr>
            <p:spPr>
              <a:xfrm>
                <a:off x="5638800" y="1091374"/>
                <a:ext cx="27072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TR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20BF5D0-FEE2-2D4A-9F67-E8F8BB29CA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8800" y="1091374"/>
                <a:ext cx="2707280" cy="276999"/>
              </a:xfrm>
              <a:prstGeom prst="rect">
                <a:avLst/>
              </a:prstGeom>
              <a:blipFill>
                <a:blip r:embed="rId5"/>
                <a:stretch>
                  <a:fillRect l="-467" t="-4348" r="-2336" b="-34783"/>
                </a:stretch>
              </a:blipFill>
            </p:spPr>
            <p:txBody>
              <a:bodyPr/>
              <a:lstStyle/>
              <a:p>
                <a:r>
                  <a:rPr lang="en-T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06BC42D-0F90-084D-8012-3CBC9C4551C1}"/>
                  </a:ext>
                </a:extLst>
              </p:cNvPr>
              <p:cNvSpPr txBox="1"/>
              <p:nvPr/>
            </p:nvSpPr>
            <p:spPr>
              <a:xfrm>
                <a:off x="5638800" y="1667646"/>
                <a:ext cx="27072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=3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TR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06BC42D-0F90-084D-8012-3CBC9C4551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8800" y="1667646"/>
                <a:ext cx="2707280" cy="276999"/>
              </a:xfrm>
              <a:prstGeom prst="rect">
                <a:avLst/>
              </a:prstGeom>
              <a:blipFill>
                <a:blip r:embed="rId6"/>
                <a:stretch>
                  <a:fillRect l="-467" t="-4348" r="-2336" b="-34783"/>
                </a:stretch>
              </a:blipFill>
            </p:spPr>
            <p:txBody>
              <a:bodyPr/>
              <a:lstStyle/>
              <a:p>
                <a:r>
                  <a:rPr lang="en-T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D298A21-DB7F-7146-9D64-02CD5962FB27}"/>
                  </a:ext>
                </a:extLst>
              </p:cNvPr>
              <p:cNvSpPr txBox="1"/>
              <p:nvPr/>
            </p:nvSpPr>
            <p:spPr>
              <a:xfrm>
                <a:off x="5638800" y="1379510"/>
                <a:ext cx="27072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TR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D298A21-DB7F-7146-9D64-02CD5962FB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8800" y="1379510"/>
                <a:ext cx="2707280" cy="276999"/>
              </a:xfrm>
              <a:prstGeom prst="rect">
                <a:avLst/>
              </a:prstGeom>
              <a:blipFill>
                <a:blip r:embed="rId7"/>
                <a:stretch>
                  <a:fillRect l="-467" t="-4348" r="-2336" b="-34783"/>
                </a:stretch>
              </a:blipFill>
            </p:spPr>
            <p:txBody>
              <a:bodyPr/>
              <a:lstStyle/>
              <a:p>
                <a:r>
                  <a:rPr lang="en-T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9F4C52A-714C-8A49-A3A8-290563A0EF93}"/>
                  </a:ext>
                </a:extLst>
              </p:cNvPr>
              <p:cNvSpPr txBox="1"/>
              <p:nvPr/>
            </p:nvSpPr>
            <p:spPr>
              <a:xfrm>
                <a:off x="5638800" y="2243916"/>
                <a:ext cx="258077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TR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9F4C52A-714C-8A49-A3A8-290563A0EF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8800" y="2243916"/>
                <a:ext cx="2580771" cy="276999"/>
              </a:xfrm>
              <a:prstGeom prst="rect">
                <a:avLst/>
              </a:prstGeom>
              <a:blipFill>
                <a:blip r:embed="rId8"/>
                <a:stretch>
                  <a:fillRect l="-980" t="-4348" r="-2451" b="-34783"/>
                </a:stretch>
              </a:blipFill>
            </p:spPr>
            <p:txBody>
              <a:bodyPr/>
              <a:lstStyle/>
              <a:p>
                <a:r>
                  <a:rPr lang="en-T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5BFC1EA-7517-4E4B-9EED-657B568A6B3D}"/>
                  </a:ext>
                </a:extLst>
              </p:cNvPr>
              <p:cNvSpPr txBox="1"/>
              <p:nvPr/>
            </p:nvSpPr>
            <p:spPr>
              <a:xfrm>
                <a:off x="5638800" y="1955782"/>
                <a:ext cx="2260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TR" b="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5BFC1EA-7517-4E4B-9EED-657B568A6B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8800" y="1955782"/>
                <a:ext cx="226023" cy="27699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T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451957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74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</a:pPr>
            <a:r>
              <a:rPr lang="en-US" dirty="0"/>
              <a:t>SGD </a:t>
            </a:r>
            <a:r>
              <a:rPr lang="ru-RU" dirty="0"/>
              <a:t>и метод моментов</a:t>
            </a:r>
          </a:p>
        </p:txBody>
      </p:sp>
    </p:spTree>
    <p:extLst>
      <p:ext uri="{BB962C8B-B14F-4D97-AF65-F5344CB8AC3E}">
        <p14:creationId xmlns:p14="http://schemas.microsoft.com/office/powerpoint/2010/main" val="13129070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7"/>
          <p:cNvSpPr txBox="1">
            <a:spLocks noGrp="1"/>
          </p:cNvSpPr>
          <p:nvPr>
            <p:ph type="title"/>
          </p:nvPr>
        </p:nvSpPr>
        <p:spPr>
          <a:xfrm>
            <a:off x="500550" y="176488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Градиентный спуск</a:t>
            </a:r>
            <a:endParaRPr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8D02D29-3306-CA49-B5A6-F6B79BFD47C8}"/>
              </a:ext>
            </a:extLst>
          </p:cNvPr>
          <p:cNvGrpSpPr/>
          <p:nvPr/>
        </p:nvGrpSpPr>
        <p:grpSpPr>
          <a:xfrm>
            <a:off x="304800" y="971550"/>
            <a:ext cx="6019800" cy="3761678"/>
            <a:chOff x="304800" y="971550"/>
            <a:chExt cx="6019800" cy="376167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A4537E0-DB1C-9B47-9C80-393428B0E41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4800" y="971550"/>
              <a:ext cx="6019800" cy="3761678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3C7964A-0A94-1740-834D-9899FED66FA4}"/>
                </a:ext>
              </a:extLst>
            </p:cNvPr>
            <p:cNvSpPr txBox="1"/>
            <p:nvPr/>
          </p:nvSpPr>
          <p:spPr>
            <a:xfrm>
              <a:off x="762000" y="1015484"/>
              <a:ext cx="179312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/>
                <a:t>Gradient descent</a:t>
              </a:r>
              <a:endParaRPr lang="en-TR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A9A3607-A232-3B4A-BE7A-008FFB800A53}"/>
                </a:ext>
              </a:extLst>
            </p:cNvPr>
            <p:cNvSpPr txBox="1"/>
            <p:nvPr/>
          </p:nvSpPr>
          <p:spPr>
            <a:xfrm>
              <a:off x="1600200" y="2952750"/>
              <a:ext cx="2793393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/>
                <a:t>Stochastic Gradient descent</a:t>
              </a:r>
              <a:endParaRPr lang="en-TR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F388F2B-DB16-F648-9D3B-2505CDCF1206}"/>
                </a:ext>
              </a:extLst>
            </p:cNvPr>
            <p:cNvSpPr txBox="1"/>
            <p:nvPr/>
          </p:nvSpPr>
          <p:spPr>
            <a:xfrm>
              <a:off x="3326547" y="1015484"/>
              <a:ext cx="2868606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/>
                <a:t>Mini-Batch Gradient descent</a:t>
              </a:r>
              <a:endParaRPr lang="en-TR" dirty="0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11ADC3CB-64D7-A54B-91D2-211E6D3A6673}"/>
              </a:ext>
            </a:extLst>
          </p:cNvPr>
          <p:cNvSpPr txBox="1"/>
          <p:nvPr/>
        </p:nvSpPr>
        <p:spPr>
          <a:xfrm>
            <a:off x="6081225" y="1500044"/>
            <a:ext cx="2925150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0" u="none" strike="noStrike" dirty="0">
                <a:solidFill>
                  <a:srgbClr val="333333"/>
                </a:solidFill>
                <a:effectLst/>
                <a:latin typeface="-apple-system"/>
              </a:rPr>
              <a:t>Mini-batch gradient descent:</a:t>
            </a:r>
            <a:r>
              <a:rPr lang="en-US" sz="1400" b="0" i="0" u="none" strike="noStrike" dirty="0">
                <a:solidFill>
                  <a:srgbClr val="333333"/>
                </a:solidFill>
                <a:effectLst/>
                <a:latin typeface="-apple-system"/>
              </a:rPr>
              <a:t> </a:t>
            </a:r>
            <a:r>
              <a:rPr lang="ru-RU" sz="1400" b="0" i="0" u="none" strike="noStrike" dirty="0">
                <a:solidFill>
                  <a:srgbClr val="333333"/>
                </a:solidFill>
                <a:effectLst/>
                <a:latin typeface="-apple-system"/>
              </a:rPr>
              <a:t>вариант градиентного спуска, который обновляет параметры модели, используя небольшую случайно выбранную партию обучающих примеров за итерацию.</a:t>
            </a:r>
          </a:p>
          <a:p>
            <a:pPr algn="l"/>
            <a:endParaRPr lang="ru-RU" sz="1400" b="0" i="0" u="none" strike="noStrike" dirty="0">
              <a:solidFill>
                <a:srgbClr val="333333"/>
              </a:solidFill>
              <a:effectLst/>
              <a:latin typeface="-apple-system"/>
            </a:endParaRPr>
          </a:p>
          <a:p>
            <a:pPr algn="l"/>
            <a:r>
              <a:rPr lang="ru-RU" sz="1400" b="1" i="0" u="none" strike="noStrike" dirty="0">
                <a:solidFill>
                  <a:srgbClr val="333333"/>
                </a:solidFill>
                <a:effectLst/>
                <a:latin typeface="-apple-system"/>
              </a:rPr>
              <a:t>Стохастический градиентный спуск (</a:t>
            </a:r>
            <a:r>
              <a:rPr lang="en-US" sz="1400" b="1" i="0" u="none" strike="noStrike" dirty="0">
                <a:solidFill>
                  <a:srgbClr val="333333"/>
                </a:solidFill>
                <a:effectLst/>
                <a:latin typeface="-apple-system"/>
              </a:rPr>
              <a:t>SGD):</a:t>
            </a:r>
            <a:r>
              <a:rPr lang="en-US" sz="1400" b="0" i="0" u="none" strike="noStrike" dirty="0">
                <a:solidFill>
                  <a:srgbClr val="333333"/>
                </a:solidFill>
                <a:effectLst/>
                <a:latin typeface="-apple-system"/>
              </a:rPr>
              <a:t> </a:t>
            </a:r>
            <a:r>
              <a:rPr lang="ru-RU" sz="1400" b="0" i="0" u="none" strike="noStrike" dirty="0">
                <a:solidFill>
                  <a:srgbClr val="333333"/>
                </a:solidFill>
                <a:effectLst/>
                <a:latin typeface="-apple-system"/>
              </a:rPr>
              <a:t>вариант градиентного спуска, который обновляет параметры модели, используя только один случайно выбранный обучающий пример за итерацию.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7"/>
          <p:cNvSpPr txBox="1">
            <a:spLocks noGrp="1"/>
          </p:cNvSpPr>
          <p:nvPr>
            <p:ph type="title"/>
          </p:nvPr>
        </p:nvSpPr>
        <p:spPr>
          <a:xfrm>
            <a:off x="500550" y="176488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Градиентный спуск</a:t>
            </a:r>
            <a:r>
              <a:rPr lang="en-US" dirty="0"/>
              <a:t> </a:t>
            </a:r>
            <a:r>
              <a:rPr lang="ru-RU" dirty="0"/>
              <a:t>по </a:t>
            </a:r>
            <a:r>
              <a:rPr lang="ru-RU" dirty="0" err="1"/>
              <a:t>батчам</a:t>
            </a:r>
            <a:endParaRPr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9777FD03-3865-BEEA-5489-9DA9D0AE7A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850" y="817424"/>
            <a:ext cx="5262439" cy="4149588"/>
          </a:xfrm>
          <a:prstGeom prst="rect">
            <a:avLst/>
          </a:prstGeom>
          <a:ln>
            <a:noFill/>
          </a:ln>
          <a:effectLst>
            <a:softEdge rad="59432"/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F16A7FC-94FB-4E89-321A-6F88F14C549E}"/>
              </a:ext>
            </a:extLst>
          </p:cNvPr>
          <p:cNvSpPr txBox="1"/>
          <p:nvPr/>
        </p:nvSpPr>
        <p:spPr>
          <a:xfrm>
            <a:off x="5762989" y="1968557"/>
            <a:ext cx="325816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𝐿 = 𝐿</a:t>
            </a:r>
            <a:r>
              <a:rPr lang="ru-RU" sz="1600" baseline="-250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1</a:t>
            </a:r>
            <a:r>
              <a:rPr lang="ru-RU" sz="16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+ 𝐿</a:t>
            </a:r>
            <a:r>
              <a:rPr lang="ru-RU" sz="1600" baseline="-250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2</a:t>
            </a:r>
            <a:r>
              <a:rPr lang="ru-RU" sz="16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+ 𝐿</a:t>
            </a:r>
            <a:r>
              <a:rPr lang="ru-RU" sz="1600" baseline="-250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3</a:t>
            </a:r>
            <a:r>
              <a:rPr lang="ru-RU" sz="16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+ ... + 𝐿</a:t>
            </a:r>
            <a:r>
              <a:rPr lang="en-US" sz="1600" baseline="-250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S</a:t>
            </a:r>
          </a:p>
          <a:p>
            <a:endParaRPr lang="ru-RU" sz="1600" dirty="0">
              <a:solidFill>
                <a:schemeClr val="tx1"/>
              </a:solidFill>
              <a:effectLst/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ru-RU" sz="1600" dirty="0" err="1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Лосс</a:t>
            </a:r>
            <a:r>
              <a:rPr lang="en-US" sz="16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-</a:t>
            </a:r>
            <a:r>
              <a:rPr lang="ru-RU" sz="16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функция – сумма </a:t>
            </a:r>
            <a:r>
              <a:rPr lang="ru-RU" sz="1600" dirty="0" err="1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лоссов</a:t>
            </a:r>
            <a:endParaRPr lang="ru-RU" sz="1600" dirty="0">
              <a:solidFill>
                <a:schemeClr val="tx1"/>
              </a:solidFill>
              <a:effectLst/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ru-RU" sz="16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на нескольких примерах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DA4EBB-8EA0-8920-D372-AD285E002D74}"/>
              </a:ext>
            </a:extLst>
          </p:cNvPr>
          <p:cNvSpPr txBox="1"/>
          <p:nvPr/>
        </p:nvSpPr>
        <p:spPr>
          <a:xfrm>
            <a:off x="5762989" y="3191719"/>
            <a:ext cx="3152411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w</a:t>
            </a:r>
            <a:r>
              <a:rPr lang="en-US" sz="1600" baseline="300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𝑡=0</a:t>
            </a:r>
          </a:p>
          <a:p>
            <a:r>
              <a:rPr lang="en-US" sz="16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w</a:t>
            </a:r>
            <a:r>
              <a:rPr lang="en-US" sz="1600" baseline="300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𝑡=1 </a:t>
            </a:r>
            <a:r>
              <a:rPr lang="en-US" sz="16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= w</a:t>
            </a:r>
            <a:r>
              <a:rPr lang="en-US" sz="1600" baseline="300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𝑡=0 </a:t>
            </a:r>
            <a:r>
              <a:rPr lang="en-US" sz="16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− 𝛼∇𝐿𝑠</a:t>
            </a:r>
            <a:r>
              <a:rPr lang="en-US" sz="1600" baseline="-250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0</a:t>
            </a:r>
            <a:r>
              <a:rPr lang="en-US" sz="16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(w</a:t>
            </a:r>
            <a:r>
              <a:rPr lang="en-US" sz="1600" baseline="300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𝑡=0</a:t>
            </a:r>
            <a:r>
              <a:rPr lang="en-US" sz="16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)</a:t>
            </a:r>
          </a:p>
          <a:p>
            <a:r>
              <a:rPr lang="en-US" sz="16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w</a:t>
            </a:r>
            <a:r>
              <a:rPr lang="en-US" sz="1600" baseline="300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𝑡=2 </a:t>
            </a:r>
            <a:r>
              <a:rPr lang="en-US" sz="16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= w</a:t>
            </a:r>
            <a:r>
              <a:rPr lang="en-US" sz="1600" baseline="300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𝑡=1 </a:t>
            </a:r>
            <a:r>
              <a:rPr lang="en-US" sz="16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− 𝛼∇𝐿𝑠</a:t>
            </a:r>
            <a:r>
              <a:rPr lang="en-US" sz="1600" baseline="-250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1</a:t>
            </a:r>
            <a:r>
              <a:rPr lang="en-US" sz="16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(w</a:t>
            </a:r>
            <a:r>
              <a:rPr lang="en-US" sz="1600" baseline="300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𝑡=1</a:t>
            </a:r>
            <a:r>
              <a:rPr lang="en-US" sz="16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)</a:t>
            </a:r>
          </a:p>
          <a:p>
            <a:r>
              <a:rPr lang="en-US" sz="16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w</a:t>
            </a:r>
            <a:r>
              <a:rPr lang="en-US" sz="1600" baseline="300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𝑡=3 </a:t>
            </a:r>
            <a:r>
              <a:rPr lang="en-US" sz="16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= w</a:t>
            </a:r>
            <a:r>
              <a:rPr lang="en-US" sz="1600" baseline="300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𝑡=2 </a:t>
            </a:r>
            <a:r>
              <a:rPr lang="en-US" sz="16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− 𝛼∇𝐿𝑠</a:t>
            </a:r>
            <a:r>
              <a:rPr lang="en-US" sz="1600" baseline="-250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2</a:t>
            </a:r>
            <a:r>
              <a:rPr lang="en-US" sz="16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(w</a:t>
            </a:r>
            <a:r>
              <a:rPr lang="en-US" sz="1600" baseline="300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𝑡=2</a:t>
            </a:r>
            <a:r>
              <a:rPr lang="en-US" sz="16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)</a:t>
            </a:r>
          </a:p>
          <a:p>
            <a:r>
              <a:rPr lang="en-US" sz="16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. . .</a:t>
            </a:r>
          </a:p>
          <a:p>
            <a:r>
              <a:rPr lang="en-US" sz="16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w</a:t>
            </a:r>
            <a:r>
              <a:rPr lang="en-US" sz="1600" baseline="300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𝑇</a:t>
            </a:r>
            <a:r>
              <a:rPr lang="en-US" sz="16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= w</a:t>
            </a:r>
            <a:r>
              <a:rPr lang="en-US" sz="1600" baseline="300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𝑇−1 </a:t>
            </a:r>
            <a:r>
              <a:rPr lang="en-US" sz="16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− 𝛼∇𝐿𝑠</a:t>
            </a:r>
            <a:r>
              <a:rPr lang="en-US" sz="1600" baseline="-250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T-1</a:t>
            </a:r>
            <a:r>
              <a:rPr lang="en-US" sz="16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(w</a:t>
            </a:r>
            <a:r>
              <a:rPr lang="en-US" sz="1600" baseline="300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𝑇−1</a:t>
            </a:r>
            <a:r>
              <a:rPr lang="en-US" sz="16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BF3ECE-0551-424F-9824-1AE959D32701}"/>
              </a:ext>
            </a:extLst>
          </p:cNvPr>
          <p:cNvSpPr txBox="1"/>
          <p:nvPr/>
        </p:nvSpPr>
        <p:spPr>
          <a:xfrm>
            <a:off x="5762989" y="903056"/>
            <a:ext cx="2523832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/>
              <a:t>Размер </a:t>
            </a:r>
            <a:r>
              <a:rPr lang="ru-RU" b="1" dirty="0" err="1"/>
              <a:t>батча</a:t>
            </a:r>
            <a:r>
              <a:rPr lang="ru-RU" b="1" dirty="0"/>
              <a:t>?</a:t>
            </a:r>
          </a:p>
          <a:p>
            <a:r>
              <a:rPr lang="ru-RU" sz="1400" dirty="0"/>
              <a:t>Влияет на </a:t>
            </a:r>
            <a:r>
              <a:rPr lang="ru-RU" sz="1400" dirty="0" err="1"/>
              <a:t>батч</a:t>
            </a:r>
            <a:r>
              <a:rPr lang="ru-RU" sz="1400" dirty="0"/>
              <a:t> нормализацию</a:t>
            </a:r>
          </a:p>
          <a:p>
            <a:r>
              <a:rPr lang="en-US" sz="1400" dirty="0"/>
              <a:t>[8, 16, 32, 64]</a:t>
            </a:r>
            <a:endParaRPr lang="en-TR" sz="1400" dirty="0"/>
          </a:p>
        </p:txBody>
      </p:sp>
    </p:spTree>
    <p:extLst>
      <p:ext uri="{BB962C8B-B14F-4D97-AF65-F5344CB8AC3E}">
        <p14:creationId xmlns:p14="http://schemas.microsoft.com/office/powerpoint/2010/main" val="25387313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7"/>
          <p:cNvSpPr txBox="1">
            <a:spLocks noGrp="1"/>
          </p:cNvSpPr>
          <p:nvPr>
            <p:ph type="title"/>
          </p:nvPr>
        </p:nvSpPr>
        <p:spPr>
          <a:xfrm>
            <a:off x="500550" y="176488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SGD </a:t>
            </a:r>
            <a:r>
              <a:rPr lang="ru-RU" dirty="0"/>
              <a:t>В чем проблема?</a:t>
            </a:r>
            <a:endParaRPr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2EB825CB-9FF7-E423-26FE-03A2E047EF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507" y="1095900"/>
            <a:ext cx="4356493" cy="38711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7B80209-DD55-A1E2-5E99-D7893B9C7F32}"/>
              </a:ext>
            </a:extLst>
          </p:cNvPr>
          <p:cNvSpPr txBox="1"/>
          <p:nvPr/>
        </p:nvSpPr>
        <p:spPr>
          <a:xfrm>
            <a:off x="4664657" y="1272388"/>
            <a:ext cx="435649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Необходимо делать много шагов, чтобы сойтись к оптимальному значению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B92980-DF1F-2339-CAD4-4197D9C18413}"/>
              </a:ext>
            </a:extLst>
          </p:cNvPr>
          <p:cNvSpPr txBox="1"/>
          <p:nvPr/>
        </p:nvSpPr>
        <p:spPr>
          <a:xfrm>
            <a:off x="4389664" y="4565069"/>
            <a:ext cx="48387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FFD664"/>
                </a:solidFill>
                <a:effectLst/>
                <a:latin typeface="Helvetica" pitchFamily="2" charset="0"/>
              </a:rPr>
              <a:t>𝑤</a:t>
            </a:r>
            <a:r>
              <a:rPr lang="en-US" baseline="-25000" dirty="0" err="1">
                <a:solidFill>
                  <a:srgbClr val="FFD664"/>
                </a:solidFill>
                <a:effectLst/>
                <a:latin typeface="Helvetica" pitchFamily="2" charset="0"/>
              </a:rPr>
              <a:t>i</a:t>
            </a:r>
            <a:endParaRPr lang="ru-RU" dirty="0">
              <a:solidFill>
                <a:srgbClr val="FFD664"/>
              </a:solidFill>
              <a:effectLst/>
              <a:latin typeface="Helvetica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1747C7-5C16-C37D-7677-1AFC1491B4F8}"/>
              </a:ext>
            </a:extLst>
          </p:cNvPr>
          <p:cNvSpPr txBox="1"/>
          <p:nvPr/>
        </p:nvSpPr>
        <p:spPr>
          <a:xfrm>
            <a:off x="122465" y="1357509"/>
            <a:ext cx="48387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FFD664"/>
                </a:solidFill>
                <a:effectLst/>
                <a:latin typeface="Helvetica" pitchFamily="2" charset="0"/>
              </a:rPr>
              <a:t>𝑤</a:t>
            </a:r>
            <a:r>
              <a:rPr lang="en-US" baseline="-25000" dirty="0">
                <a:solidFill>
                  <a:srgbClr val="FFD664"/>
                </a:solidFill>
                <a:latin typeface="Helvetica" pitchFamily="2" charset="0"/>
              </a:rPr>
              <a:t>j</a:t>
            </a:r>
            <a:endParaRPr lang="ru-RU" dirty="0">
              <a:solidFill>
                <a:srgbClr val="FFD664"/>
              </a:solidFill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27887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08899" y="1009637"/>
            <a:ext cx="3427729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spc="-10" dirty="0"/>
              <a:t>Проверить, </a:t>
            </a:r>
            <a:r>
              <a:rPr sz="2100" spc="-25" dirty="0"/>
              <a:t>идет</a:t>
            </a:r>
            <a:r>
              <a:rPr sz="2100" spc="-10" dirty="0"/>
              <a:t> </a:t>
            </a:r>
            <a:r>
              <a:rPr sz="2100" spc="5" dirty="0"/>
              <a:t>ли</a:t>
            </a:r>
            <a:r>
              <a:rPr sz="2100" spc="-5" dirty="0"/>
              <a:t> </a:t>
            </a:r>
            <a:r>
              <a:rPr sz="2100" spc="-20" dirty="0"/>
              <a:t>запись</a:t>
            </a:r>
            <a:endParaRPr sz="21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80825" y="1032407"/>
            <a:ext cx="642317" cy="321158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72375" y="3520050"/>
            <a:ext cx="525599" cy="52559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839750" y="1810429"/>
            <a:ext cx="5484850" cy="2197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4000" b="1" spc="10" dirty="0">
                <a:latin typeface="Roboto"/>
                <a:cs typeface="Roboto"/>
              </a:rPr>
              <a:t>Меня</a:t>
            </a:r>
            <a:r>
              <a:rPr sz="4000" b="1" spc="-40" dirty="0">
                <a:latin typeface="Roboto"/>
                <a:cs typeface="Roboto"/>
              </a:rPr>
              <a:t> </a:t>
            </a:r>
            <a:r>
              <a:rPr sz="4000" b="1" spc="-20" dirty="0">
                <a:latin typeface="Roboto"/>
                <a:cs typeface="Roboto"/>
              </a:rPr>
              <a:t>хорошо</a:t>
            </a:r>
            <a:r>
              <a:rPr sz="4000" b="1" spc="-30" dirty="0">
                <a:latin typeface="Roboto"/>
                <a:cs typeface="Roboto"/>
              </a:rPr>
              <a:t> </a:t>
            </a:r>
            <a:r>
              <a:rPr sz="4000" b="1" spc="-35" dirty="0">
                <a:latin typeface="Roboto"/>
                <a:cs typeface="Roboto"/>
              </a:rPr>
              <a:t>видно </a:t>
            </a:r>
            <a:r>
              <a:rPr sz="4000" b="1" spc="-980" dirty="0">
                <a:latin typeface="Roboto"/>
                <a:cs typeface="Roboto"/>
              </a:rPr>
              <a:t> </a:t>
            </a:r>
            <a:r>
              <a:rPr sz="4000" b="1" spc="-10" dirty="0">
                <a:latin typeface="Roboto"/>
                <a:cs typeface="Roboto"/>
              </a:rPr>
              <a:t>&amp;&amp; </a:t>
            </a:r>
            <a:r>
              <a:rPr sz="4000" b="1" dirty="0">
                <a:latin typeface="Roboto"/>
                <a:cs typeface="Roboto"/>
              </a:rPr>
              <a:t>слышно?</a:t>
            </a:r>
            <a:endParaRPr sz="4000" dirty="0">
              <a:latin typeface="Roboto"/>
              <a:cs typeface="Roboto"/>
            </a:endParaRPr>
          </a:p>
          <a:p>
            <a:pPr marL="760095" marR="1526540">
              <a:lnSpc>
                <a:spcPct val="100000"/>
              </a:lnSpc>
              <a:spcBef>
                <a:spcPts val="3900"/>
              </a:spcBef>
            </a:pPr>
            <a:r>
              <a:rPr sz="1500" spc="-10" dirty="0">
                <a:latin typeface="Roboto"/>
                <a:cs typeface="Roboto"/>
              </a:rPr>
              <a:t>Ставим </a:t>
            </a:r>
            <a:r>
              <a:rPr sz="1500" spc="-25" dirty="0">
                <a:latin typeface="Roboto"/>
                <a:cs typeface="Roboto"/>
              </a:rPr>
              <a:t>“+”, </a:t>
            </a:r>
            <a:r>
              <a:rPr sz="1500" spc="10" dirty="0">
                <a:latin typeface="Roboto"/>
                <a:cs typeface="Roboto"/>
              </a:rPr>
              <a:t>если </a:t>
            </a:r>
            <a:r>
              <a:rPr sz="1500" dirty="0">
                <a:latin typeface="Roboto"/>
                <a:cs typeface="Roboto"/>
              </a:rPr>
              <a:t>все </a:t>
            </a:r>
            <a:r>
              <a:rPr sz="1500" spc="-10" dirty="0">
                <a:latin typeface="Roboto"/>
                <a:cs typeface="Roboto"/>
              </a:rPr>
              <a:t>хорошо </a:t>
            </a:r>
            <a:r>
              <a:rPr sz="1500" spc="-360" dirty="0">
                <a:latin typeface="Roboto"/>
                <a:cs typeface="Roboto"/>
              </a:rPr>
              <a:t> </a:t>
            </a:r>
            <a:r>
              <a:rPr sz="1500" spc="-105" dirty="0">
                <a:latin typeface="Roboto"/>
                <a:cs typeface="Roboto"/>
              </a:rPr>
              <a:t>“-”</a:t>
            </a:r>
            <a:r>
              <a:rPr sz="1500" spc="-50" dirty="0">
                <a:latin typeface="Roboto"/>
                <a:cs typeface="Roboto"/>
              </a:rPr>
              <a:t>,</a:t>
            </a:r>
            <a:r>
              <a:rPr sz="1500" spc="-5" dirty="0">
                <a:latin typeface="Roboto"/>
                <a:cs typeface="Roboto"/>
              </a:rPr>
              <a:t> </a:t>
            </a:r>
            <a:r>
              <a:rPr sz="1500" spc="5" dirty="0">
                <a:latin typeface="Roboto"/>
                <a:cs typeface="Roboto"/>
              </a:rPr>
              <a:t>есл</a:t>
            </a:r>
            <a:r>
              <a:rPr sz="1500" spc="15" dirty="0">
                <a:latin typeface="Roboto"/>
                <a:cs typeface="Roboto"/>
              </a:rPr>
              <a:t>и</a:t>
            </a:r>
            <a:r>
              <a:rPr sz="1500" spc="-5" dirty="0">
                <a:latin typeface="Roboto"/>
                <a:cs typeface="Roboto"/>
              </a:rPr>
              <a:t> </a:t>
            </a:r>
            <a:r>
              <a:rPr sz="1500" spc="-15" dirty="0">
                <a:latin typeface="Roboto"/>
                <a:cs typeface="Roboto"/>
              </a:rPr>
              <a:t>ест</a:t>
            </a:r>
            <a:r>
              <a:rPr sz="1500" spc="-10" dirty="0">
                <a:latin typeface="Roboto"/>
                <a:cs typeface="Roboto"/>
              </a:rPr>
              <a:t>ь</a:t>
            </a:r>
            <a:r>
              <a:rPr sz="1500" spc="-5" dirty="0">
                <a:latin typeface="Roboto"/>
                <a:cs typeface="Roboto"/>
              </a:rPr>
              <a:t> проблемы</a:t>
            </a:r>
            <a:endParaRPr sz="1500" dirty="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7"/>
          <p:cNvSpPr txBox="1">
            <a:spLocks noGrp="1"/>
          </p:cNvSpPr>
          <p:nvPr>
            <p:ph type="title"/>
          </p:nvPr>
        </p:nvSpPr>
        <p:spPr>
          <a:xfrm>
            <a:off x="500550" y="176488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Физика спешит на помощь!</a:t>
            </a:r>
            <a:endParaRPr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005A75A-50ED-1444-C516-6E4D27E20C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850" y="1004744"/>
            <a:ext cx="4657695" cy="413875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5BF7E20-7B28-702D-7E63-A08343D25ED0}"/>
                  </a:ext>
                </a:extLst>
              </p:cNvPr>
              <p:cNvSpPr txBox="1"/>
              <p:nvPr/>
            </p:nvSpPr>
            <p:spPr>
              <a:xfrm>
                <a:off x="5156588" y="1272388"/>
                <a:ext cx="3530903" cy="12021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ru-RU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sz="1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f>
                                <m:fPr>
                                  <m:ctrlPr>
                                    <a:rPr lang="en-US" sz="16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num>
                                <m:den>
                                  <m:r>
                                    <a:rPr lang="en-US" sz="16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den>
                              </m:f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</m:e>
                                    <m:sub>
                                      <m:r>
                                        <a:rPr lang="en-US" sz="1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</m:sub>
                                  </m:sSub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1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</m:e>
                                    <m:sub>
                                      <m:r>
                                        <a:rPr lang="ru-RU" sz="1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тр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=−</m:t>
                              </m:r>
                              <m:f>
                                <m:fPr>
                                  <m:ctrlP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den>
                              </m:f>
                              <m:r>
                                <m:rPr>
                                  <m:sty m:val="p"/>
                                </m:rP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∇</m:t>
                              </m:r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</m:den>
                              </m:f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  <m:e>
                              <m:f>
                                <m:fPr>
                                  <m:ctrlPr>
                                    <a:rPr lang="en-US" sz="16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num>
                                <m:den>
                                  <m:r>
                                    <a:rPr lang="en-US" sz="16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den>
                              </m:f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ru-RU" sz="1600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5BF7E20-7B28-702D-7E63-A08343D25E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6588" y="1272388"/>
                <a:ext cx="3530903" cy="120218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2AB6E87B-B90E-419E-7C56-A63A24010111}"/>
              </a:ext>
            </a:extLst>
          </p:cNvPr>
          <p:cNvSpPr txBox="1"/>
          <p:nvPr/>
        </p:nvSpPr>
        <p:spPr>
          <a:xfrm>
            <a:off x="5900057" y="2594648"/>
            <a:ext cx="457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dirty="0">
                <a:solidFill>
                  <a:schemeClr val="tx1"/>
                </a:solidFill>
                <a:effectLst/>
                <a:latin typeface="Helvetica" pitchFamily="2" charset="0"/>
              </a:rPr>
              <a:t>𝛾 – коэффициент трения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DCD7B8D-402A-5305-44C9-C7399EAD78BC}"/>
              </a:ext>
            </a:extLst>
          </p:cNvPr>
          <p:cNvSpPr txBox="1"/>
          <p:nvPr/>
        </p:nvSpPr>
        <p:spPr>
          <a:xfrm>
            <a:off x="4572000" y="4741870"/>
            <a:ext cx="523602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FFD664"/>
                </a:solidFill>
                <a:effectLst/>
                <a:latin typeface="Helvetica" pitchFamily="2" charset="0"/>
              </a:rPr>
              <a:t>𝑤</a:t>
            </a:r>
            <a:r>
              <a:rPr lang="en-US" baseline="-25000" dirty="0" err="1">
                <a:solidFill>
                  <a:srgbClr val="FFD664"/>
                </a:solidFill>
                <a:effectLst/>
                <a:latin typeface="Helvetica" pitchFamily="2" charset="0"/>
              </a:rPr>
              <a:t>i</a:t>
            </a:r>
            <a:endParaRPr lang="ru-RU" dirty="0">
              <a:solidFill>
                <a:srgbClr val="FFD664"/>
              </a:solidFill>
              <a:effectLst/>
              <a:latin typeface="Helvetica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CCF8A0D-951D-265D-E4F4-8A11710AE348}"/>
              </a:ext>
            </a:extLst>
          </p:cNvPr>
          <p:cNvSpPr txBox="1"/>
          <p:nvPr/>
        </p:nvSpPr>
        <p:spPr>
          <a:xfrm>
            <a:off x="122850" y="1319451"/>
            <a:ext cx="523602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FFD664"/>
                </a:solidFill>
                <a:effectLst/>
                <a:latin typeface="Helvetica" pitchFamily="2" charset="0"/>
              </a:rPr>
              <a:t>𝑤</a:t>
            </a:r>
            <a:r>
              <a:rPr lang="en-US" baseline="-25000" dirty="0">
                <a:solidFill>
                  <a:srgbClr val="FFD664"/>
                </a:solidFill>
                <a:latin typeface="Helvetica" pitchFamily="2" charset="0"/>
              </a:rPr>
              <a:t>j</a:t>
            </a:r>
            <a:endParaRPr lang="ru-RU" dirty="0">
              <a:solidFill>
                <a:srgbClr val="FFD664"/>
              </a:solidFill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51602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7"/>
          <p:cNvSpPr txBox="1">
            <a:spLocks noGrp="1"/>
          </p:cNvSpPr>
          <p:nvPr>
            <p:ph type="title"/>
          </p:nvPr>
        </p:nvSpPr>
        <p:spPr>
          <a:xfrm>
            <a:off x="500550" y="176488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SGD with momentum</a:t>
            </a:r>
            <a:endParaRPr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005A75A-50ED-1444-C516-6E4D27E20C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850" y="1004744"/>
            <a:ext cx="4657695" cy="413875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5BF7E20-7B28-702D-7E63-A08343D25ED0}"/>
                  </a:ext>
                </a:extLst>
              </p:cNvPr>
              <p:cNvSpPr txBox="1"/>
              <p:nvPr/>
            </p:nvSpPr>
            <p:spPr>
              <a:xfrm>
                <a:off x="5156588" y="1272388"/>
                <a:ext cx="3530903" cy="12021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ru-RU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sz="1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f>
                                <m:fPr>
                                  <m:ctrlPr>
                                    <a:rPr lang="en-US" sz="16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num>
                                <m:den>
                                  <m:r>
                                    <a:rPr lang="en-US" sz="16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den>
                              </m:f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</m:e>
                                    <m:sub>
                                      <m:r>
                                        <a:rPr lang="en-US" sz="1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</m:sub>
                                  </m:sSub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1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</m:e>
                                    <m:sub>
                                      <m:r>
                                        <a:rPr lang="ru-RU" sz="1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тр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=−</m:t>
                              </m:r>
                              <m:f>
                                <m:fPr>
                                  <m:ctrlP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den>
                              </m:f>
                              <m:r>
                                <m:rPr>
                                  <m:sty m:val="p"/>
                                </m:rP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∇</m:t>
                              </m:r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</m:den>
                              </m:f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  <m:e>
                              <m:f>
                                <m:fPr>
                                  <m:ctrlPr>
                                    <a:rPr lang="en-US" sz="16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num>
                                <m:den>
                                  <m:r>
                                    <a:rPr lang="en-US" sz="16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den>
                              </m:f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ru-RU" sz="1600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5BF7E20-7B28-702D-7E63-A08343D25E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6588" y="1272388"/>
                <a:ext cx="3530903" cy="120218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2AB6E87B-B90E-419E-7C56-A63A24010111}"/>
              </a:ext>
            </a:extLst>
          </p:cNvPr>
          <p:cNvSpPr txBox="1"/>
          <p:nvPr/>
        </p:nvSpPr>
        <p:spPr>
          <a:xfrm>
            <a:off x="5900057" y="2594648"/>
            <a:ext cx="457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dirty="0">
                <a:solidFill>
                  <a:schemeClr val="tx1"/>
                </a:solidFill>
                <a:effectLst/>
                <a:latin typeface="Helvetica" pitchFamily="2" charset="0"/>
              </a:rPr>
              <a:t>𝛾 – коэффициент трения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1D9BAB6-82E4-9E05-EDB8-A1FACE239727}"/>
                  </a:ext>
                </a:extLst>
              </p:cNvPr>
              <p:cNvSpPr txBox="1"/>
              <p:nvPr/>
            </p:nvSpPr>
            <p:spPr>
              <a:xfrm>
                <a:off x="6106816" y="3210907"/>
                <a:ext cx="1588063" cy="5859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num>
                        <m:den>
                          <m:r>
                            <a:rPr lang="en-US" sz="16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p>
                          </m:s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ru-RU" sz="16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1D9BAB6-82E4-9E05-EDB8-A1FACE2397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6816" y="3210907"/>
                <a:ext cx="1588063" cy="585930"/>
              </a:xfrm>
              <a:prstGeom prst="rect">
                <a:avLst/>
              </a:prstGeom>
              <a:blipFill>
                <a:blip r:embed="rId5"/>
                <a:stretch>
                  <a:fillRect b="-208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A13AF44-D0D8-8E56-FE5A-B7D16635037F}"/>
                  </a:ext>
                </a:extLst>
              </p:cNvPr>
              <p:cNvSpPr txBox="1"/>
              <p:nvPr/>
            </p:nvSpPr>
            <p:spPr>
              <a:xfrm>
                <a:off x="6106816" y="3962497"/>
                <a:ext cx="1576970" cy="5859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num>
                        <m:den>
                          <m:r>
                            <a:rPr lang="en-US" sz="16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p>
                          </m:s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ru-RU" sz="16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A13AF44-D0D8-8E56-FE5A-B7D1663503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6816" y="3962497"/>
                <a:ext cx="1576970" cy="585930"/>
              </a:xfrm>
              <a:prstGeom prst="rect">
                <a:avLst/>
              </a:prstGeom>
              <a:blipFill>
                <a:blip r:embed="rId6"/>
                <a:stretch>
                  <a:fillRect b="-212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A41B5074-3938-41ED-CAA3-953F50878160}"/>
              </a:ext>
            </a:extLst>
          </p:cNvPr>
          <p:cNvSpPr txBox="1"/>
          <p:nvPr/>
        </p:nvSpPr>
        <p:spPr>
          <a:xfrm>
            <a:off x="4572000" y="4672156"/>
            <a:ext cx="523602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FFD664"/>
                </a:solidFill>
                <a:effectLst/>
                <a:latin typeface="Helvetica" pitchFamily="2" charset="0"/>
              </a:rPr>
              <a:t>𝑤</a:t>
            </a:r>
            <a:r>
              <a:rPr lang="en-US" baseline="-25000" dirty="0" err="1">
                <a:solidFill>
                  <a:srgbClr val="FFD664"/>
                </a:solidFill>
                <a:effectLst/>
                <a:latin typeface="Helvetica" pitchFamily="2" charset="0"/>
              </a:rPr>
              <a:t>i</a:t>
            </a:r>
            <a:endParaRPr lang="ru-RU" dirty="0">
              <a:solidFill>
                <a:srgbClr val="FFD664"/>
              </a:solidFill>
              <a:effectLst/>
              <a:latin typeface="Helvetica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C38061-3AA5-C142-6A0F-521EC6C441E5}"/>
              </a:ext>
            </a:extLst>
          </p:cNvPr>
          <p:cNvSpPr txBox="1"/>
          <p:nvPr/>
        </p:nvSpPr>
        <p:spPr>
          <a:xfrm>
            <a:off x="122850" y="1319451"/>
            <a:ext cx="523602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FFD664"/>
                </a:solidFill>
                <a:effectLst/>
                <a:latin typeface="Helvetica" pitchFamily="2" charset="0"/>
              </a:rPr>
              <a:t>𝑤</a:t>
            </a:r>
            <a:r>
              <a:rPr lang="en-US" baseline="-25000" dirty="0">
                <a:solidFill>
                  <a:srgbClr val="FFD664"/>
                </a:solidFill>
                <a:latin typeface="Helvetica" pitchFamily="2" charset="0"/>
              </a:rPr>
              <a:t>j</a:t>
            </a:r>
            <a:endParaRPr lang="ru-RU" dirty="0">
              <a:solidFill>
                <a:srgbClr val="FFD664"/>
              </a:solidFill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99993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7"/>
          <p:cNvSpPr txBox="1">
            <a:spLocks noGrp="1"/>
          </p:cNvSpPr>
          <p:nvPr>
            <p:ph type="title"/>
          </p:nvPr>
        </p:nvSpPr>
        <p:spPr>
          <a:xfrm>
            <a:off x="500550" y="176488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SGD with momentum</a:t>
            </a:r>
            <a:endParaRPr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005A75A-50ED-1444-C516-6E4D27E20C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850" y="1004744"/>
            <a:ext cx="4657695" cy="413875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5BF7E20-7B28-702D-7E63-A08343D25ED0}"/>
                  </a:ext>
                </a:extLst>
              </p:cNvPr>
              <p:cNvSpPr txBox="1"/>
              <p:nvPr/>
            </p:nvSpPr>
            <p:spPr>
              <a:xfrm>
                <a:off x="5156588" y="1272388"/>
                <a:ext cx="3488519" cy="12021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ru-RU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sz="1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f>
                                <m:fPr>
                                  <m:ctrlPr>
                                    <a:rPr lang="en-US" sz="16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num>
                                <m:den>
                                  <m:r>
                                    <a:rPr lang="en-US" sz="16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den>
                              </m:f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1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</m:e>
                                    <m:sub>
                                      <m:r>
                                        <a:rPr lang="ru-RU" sz="1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тр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=−</m:t>
                              </m:r>
                              <m:f>
                                <m:fPr>
                                  <m:ctrlP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den>
                              </m:f>
                              <m:r>
                                <m:rPr>
                                  <m:sty m:val="p"/>
                                </m:rP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∇</m:t>
                              </m:r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</m:den>
                              </m:f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  <m:e>
                              <m:f>
                                <m:fPr>
                                  <m:ctrlPr>
                                    <a:rPr lang="en-US" sz="16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num>
                                <m:den>
                                  <m:r>
                                    <a:rPr lang="en-US" sz="16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den>
                              </m:f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ru-RU" sz="1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5BF7E20-7B28-702D-7E63-A08343D25E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6588" y="1272388"/>
                <a:ext cx="3488519" cy="120218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8C1E1E10-F882-8AB3-EE1A-F8D6557BFA96}"/>
              </a:ext>
            </a:extLst>
          </p:cNvPr>
          <p:cNvSpPr txBox="1"/>
          <p:nvPr/>
        </p:nvSpPr>
        <p:spPr>
          <a:xfrm>
            <a:off x="5156588" y="2904845"/>
            <a:ext cx="457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tx1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v</a:t>
            </a:r>
            <a:r>
              <a:rPr lang="en-US" sz="1600" baseline="30000" dirty="0">
                <a:solidFill>
                  <a:schemeClr val="tx1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𝑡+1 </a:t>
            </a:r>
            <a:r>
              <a:rPr lang="en-US" sz="1600" dirty="0">
                <a:solidFill>
                  <a:schemeClr val="tx1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= −𝛼∇𝐿(︀w</a:t>
            </a:r>
            <a:r>
              <a:rPr lang="en-US" sz="1600" baseline="30000" dirty="0">
                <a:solidFill>
                  <a:schemeClr val="tx1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𝑡</a:t>
            </a:r>
            <a:r>
              <a:rPr lang="en-US" sz="1600" dirty="0">
                <a:solidFill>
                  <a:schemeClr val="tx1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) − 𝛽v</a:t>
            </a:r>
            <a:r>
              <a:rPr lang="en-US" sz="1600" baseline="30000" dirty="0">
                <a:solidFill>
                  <a:schemeClr val="tx1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𝑡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60374E-A880-1252-C931-1E9CDE078137}"/>
              </a:ext>
            </a:extLst>
          </p:cNvPr>
          <p:cNvSpPr txBox="1"/>
          <p:nvPr/>
        </p:nvSpPr>
        <p:spPr>
          <a:xfrm>
            <a:off x="5156588" y="3401200"/>
            <a:ext cx="457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tx1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w</a:t>
            </a:r>
            <a:r>
              <a:rPr lang="en-US" sz="1600" baseline="30000" dirty="0">
                <a:solidFill>
                  <a:schemeClr val="tx1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𝑡+1 </a:t>
            </a:r>
            <a:r>
              <a:rPr lang="en-US" sz="1600" dirty="0">
                <a:solidFill>
                  <a:schemeClr val="tx1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= w</a:t>
            </a:r>
            <a:r>
              <a:rPr lang="en-US" sz="1600" baseline="30000" dirty="0">
                <a:solidFill>
                  <a:schemeClr val="tx1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𝑡</a:t>
            </a:r>
            <a:r>
              <a:rPr lang="en-US" sz="1600" dirty="0">
                <a:solidFill>
                  <a:schemeClr val="tx1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 + v</a:t>
            </a:r>
            <a:r>
              <a:rPr lang="en-US" sz="1600" baseline="30000" dirty="0">
                <a:solidFill>
                  <a:schemeClr val="tx1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𝑡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EAD680-236C-7D20-CE27-5C680150445E}"/>
              </a:ext>
            </a:extLst>
          </p:cNvPr>
          <p:cNvSpPr txBox="1"/>
          <p:nvPr/>
        </p:nvSpPr>
        <p:spPr>
          <a:xfrm>
            <a:off x="4572000" y="4760735"/>
            <a:ext cx="486591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FFD664"/>
                </a:solidFill>
                <a:effectLst/>
                <a:latin typeface="Helvetica" pitchFamily="2" charset="0"/>
              </a:rPr>
              <a:t>𝑤</a:t>
            </a:r>
            <a:r>
              <a:rPr lang="en-US" baseline="-25000" dirty="0" err="1">
                <a:solidFill>
                  <a:srgbClr val="FFD664"/>
                </a:solidFill>
                <a:effectLst/>
                <a:latin typeface="Helvetica" pitchFamily="2" charset="0"/>
              </a:rPr>
              <a:t>i</a:t>
            </a:r>
            <a:endParaRPr lang="ru-RU" dirty="0">
              <a:solidFill>
                <a:srgbClr val="FFD664"/>
              </a:solidFill>
              <a:effectLst/>
              <a:latin typeface="Helvetica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B53B14C-E04E-8D40-642F-6DE30ABCE1D9}"/>
              </a:ext>
            </a:extLst>
          </p:cNvPr>
          <p:cNvSpPr txBox="1"/>
          <p:nvPr/>
        </p:nvSpPr>
        <p:spPr>
          <a:xfrm>
            <a:off x="102653" y="1367034"/>
            <a:ext cx="486591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FFD664"/>
                </a:solidFill>
                <a:effectLst/>
                <a:latin typeface="Helvetica" pitchFamily="2" charset="0"/>
              </a:rPr>
              <a:t>𝑤</a:t>
            </a:r>
            <a:r>
              <a:rPr lang="en-US" baseline="-25000" dirty="0">
                <a:solidFill>
                  <a:srgbClr val="FFD664"/>
                </a:solidFill>
                <a:latin typeface="Helvetica" pitchFamily="2" charset="0"/>
              </a:rPr>
              <a:t>j</a:t>
            </a:r>
            <a:endParaRPr lang="ru-RU" dirty="0">
              <a:solidFill>
                <a:srgbClr val="FFD664"/>
              </a:solidFill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1228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7"/>
          <p:cNvSpPr txBox="1">
            <a:spLocks noGrp="1"/>
          </p:cNvSpPr>
          <p:nvPr>
            <p:ph type="title"/>
          </p:nvPr>
        </p:nvSpPr>
        <p:spPr>
          <a:xfrm>
            <a:off x="500550" y="176488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SGD with </a:t>
            </a:r>
            <a:r>
              <a:rPr lang="en-US" dirty="0" err="1"/>
              <a:t>Nesterov</a:t>
            </a:r>
            <a:r>
              <a:rPr lang="en-US" dirty="0"/>
              <a:t> momentum</a:t>
            </a:r>
            <a:endParaRPr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005A75A-50ED-1444-C516-6E4D27E20C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850" y="1004744"/>
            <a:ext cx="4657695" cy="413875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5BF7E20-7B28-702D-7E63-A08343D25ED0}"/>
                  </a:ext>
                </a:extLst>
              </p:cNvPr>
              <p:cNvSpPr txBox="1"/>
              <p:nvPr/>
            </p:nvSpPr>
            <p:spPr>
              <a:xfrm>
                <a:off x="5156588" y="1272388"/>
                <a:ext cx="3488519" cy="12021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ru-RU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sz="1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f>
                                <m:fPr>
                                  <m:ctrlPr>
                                    <a:rPr lang="en-US" sz="16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num>
                                <m:den>
                                  <m:r>
                                    <a:rPr lang="en-US" sz="16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den>
                              </m:f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1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</m:e>
                                    <m:sub>
                                      <m:r>
                                        <a:rPr lang="ru-RU" sz="1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тр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=−</m:t>
                              </m:r>
                              <m:f>
                                <m:fPr>
                                  <m:ctrlP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den>
                              </m:f>
                              <m:r>
                                <m:rPr>
                                  <m:sty m:val="p"/>
                                </m:rP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∇</m:t>
                              </m:r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</m:den>
                              </m:f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  <m:e>
                              <m:f>
                                <m:fPr>
                                  <m:ctrlPr>
                                    <a:rPr lang="en-US" sz="16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num>
                                <m:den>
                                  <m:r>
                                    <a:rPr lang="en-US" sz="16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den>
                              </m:f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ru-RU" sz="1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5BF7E20-7B28-702D-7E63-A08343D25E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6588" y="1272388"/>
                <a:ext cx="3488519" cy="120218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8C1E1E10-F882-8AB3-EE1A-F8D6557BFA96}"/>
              </a:ext>
            </a:extLst>
          </p:cNvPr>
          <p:cNvSpPr txBox="1"/>
          <p:nvPr/>
        </p:nvSpPr>
        <p:spPr>
          <a:xfrm>
            <a:off x="5156588" y="2904845"/>
            <a:ext cx="457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tx1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v</a:t>
            </a:r>
            <a:r>
              <a:rPr lang="en-US" sz="1600" baseline="30000" dirty="0">
                <a:solidFill>
                  <a:schemeClr val="tx1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𝑡+1 </a:t>
            </a:r>
            <a:r>
              <a:rPr lang="en-US" sz="1600" dirty="0">
                <a:solidFill>
                  <a:schemeClr val="tx1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= −𝛼∇𝐿(︀w</a:t>
            </a:r>
            <a:r>
              <a:rPr lang="en-US" sz="1600" baseline="30000" dirty="0">
                <a:solidFill>
                  <a:schemeClr val="tx1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𝑡</a:t>
            </a:r>
            <a:r>
              <a:rPr lang="en-US" sz="1600" dirty="0">
                <a:solidFill>
                  <a:schemeClr val="tx1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 + v</a:t>
            </a:r>
            <a:r>
              <a:rPr lang="en-US" sz="1600" baseline="30000" dirty="0">
                <a:solidFill>
                  <a:schemeClr val="tx1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𝑡</a:t>
            </a:r>
            <a:r>
              <a:rPr lang="en-US" sz="1600" dirty="0">
                <a:solidFill>
                  <a:schemeClr val="tx1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)︀− 𝛽v</a:t>
            </a:r>
            <a:r>
              <a:rPr lang="en-US" sz="1600" baseline="30000" dirty="0">
                <a:solidFill>
                  <a:schemeClr val="tx1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𝑡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60374E-A880-1252-C931-1E9CDE078137}"/>
              </a:ext>
            </a:extLst>
          </p:cNvPr>
          <p:cNvSpPr txBox="1"/>
          <p:nvPr/>
        </p:nvSpPr>
        <p:spPr>
          <a:xfrm>
            <a:off x="5156588" y="3401200"/>
            <a:ext cx="457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tx1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w</a:t>
            </a:r>
            <a:r>
              <a:rPr lang="en-US" sz="1600" baseline="30000" dirty="0">
                <a:solidFill>
                  <a:schemeClr val="tx1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𝑡+1 </a:t>
            </a:r>
            <a:r>
              <a:rPr lang="en-US" sz="1600" dirty="0">
                <a:solidFill>
                  <a:schemeClr val="tx1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= w</a:t>
            </a:r>
            <a:r>
              <a:rPr lang="en-US" sz="1600" baseline="30000" dirty="0">
                <a:solidFill>
                  <a:schemeClr val="tx1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𝑡</a:t>
            </a:r>
            <a:r>
              <a:rPr lang="en-US" sz="1600" dirty="0">
                <a:solidFill>
                  <a:schemeClr val="tx1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 + v</a:t>
            </a:r>
            <a:r>
              <a:rPr lang="en-US" sz="1600" baseline="30000" dirty="0">
                <a:solidFill>
                  <a:schemeClr val="tx1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𝑡+1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EAD680-236C-7D20-CE27-5C680150445E}"/>
              </a:ext>
            </a:extLst>
          </p:cNvPr>
          <p:cNvSpPr txBox="1"/>
          <p:nvPr/>
        </p:nvSpPr>
        <p:spPr>
          <a:xfrm>
            <a:off x="4467891" y="4760735"/>
            <a:ext cx="5006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FFD664"/>
                </a:solidFill>
                <a:effectLst/>
                <a:latin typeface="Helvetica" pitchFamily="2" charset="0"/>
              </a:rPr>
              <a:t>𝑤</a:t>
            </a:r>
            <a:r>
              <a:rPr lang="en-US" baseline="-25000" dirty="0" err="1">
                <a:solidFill>
                  <a:srgbClr val="FFD664"/>
                </a:solidFill>
                <a:effectLst/>
                <a:latin typeface="Helvetica" pitchFamily="2" charset="0"/>
              </a:rPr>
              <a:t>i</a:t>
            </a:r>
            <a:endParaRPr lang="ru-RU" dirty="0">
              <a:solidFill>
                <a:srgbClr val="FFD664"/>
              </a:solidFill>
              <a:effectLst/>
              <a:latin typeface="Helvetica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B53B14C-E04E-8D40-642F-6DE30ABCE1D9}"/>
              </a:ext>
            </a:extLst>
          </p:cNvPr>
          <p:cNvSpPr txBox="1"/>
          <p:nvPr/>
        </p:nvSpPr>
        <p:spPr>
          <a:xfrm>
            <a:off x="102653" y="1367034"/>
            <a:ext cx="486591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FFD664"/>
                </a:solidFill>
                <a:effectLst/>
                <a:latin typeface="Helvetica" pitchFamily="2" charset="0"/>
              </a:rPr>
              <a:t>𝑤</a:t>
            </a:r>
            <a:r>
              <a:rPr lang="en-US" baseline="-25000" dirty="0">
                <a:solidFill>
                  <a:srgbClr val="FFD664"/>
                </a:solidFill>
                <a:latin typeface="Helvetica" pitchFamily="2" charset="0"/>
              </a:rPr>
              <a:t>j</a:t>
            </a:r>
            <a:endParaRPr lang="ru-RU" dirty="0">
              <a:solidFill>
                <a:srgbClr val="FFD664"/>
              </a:solidFill>
              <a:effectLst/>
              <a:latin typeface="Helvetica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8137F58-81B0-2B47-9AB4-8A4F3501CDDA}"/>
              </a:ext>
            </a:extLst>
          </p:cNvPr>
          <p:cNvSpPr txBox="1"/>
          <p:nvPr/>
        </p:nvSpPr>
        <p:spPr>
          <a:xfrm>
            <a:off x="5364392" y="4417345"/>
            <a:ext cx="37611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5"/>
              </a:rPr>
              <a:t>https://distill.pub/2017/momentum/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946600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24450" y="2030821"/>
            <a:ext cx="7733750" cy="772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900" spc="-5" dirty="0">
                <a:solidFill>
                  <a:srgbClr val="FFFFFF"/>
                </a:solidFill>
              </a:rPr>
              <a:t>Вопросы?</a:t>
            </a:r>
            <a:endParaRPr sz="4900" dirty="0"/>
          </a:p>
        </p:txBody>
      </p:sp>
      <p:grpSp>
        <p:nvGrpSpPr>
          <p:cNvPr id="3" name="object 3"/>
          <p:cNvGrpSpPr/>
          <p:nvPr/>
        </p:nvGrpSpPr>
        <p:grpSpPr>
          <a:xfrm>
            <a:off x="719975" y="3370764"/>
            <a:ext cx="4045585" cy="662940"/>
            <a:chOff x="719975" y="3370764"/>
            <a:chExt cx="4045585" cy="66294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9975" y="3370764"/>
              <a:ext cx="662534" cy="66253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02950" y="3370764"/>
              <a:ext cx="662534" cy="662534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511050" y="3444186"/>
            <a:ext cx="172402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10" dirty="0">
                <a:solidFill>
                  <a:srgbClr val="FFFFFF"/>
                </a:solidFill>
                <a:latin typeface="Roboto"/>
                <a:cs typeface="Roboto"/>
              </a:rPr>
              <a:t>Ставим</a:t>
            </a:r>
            <a:r>
              <a:rPr sz="1500" spc="-5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500" spc="-25" dirty="0">
                <a:solidFill>
                  <a:srgbClr val="FFFFFF"/>
                </a:solidFill>
                <a:latin typeface="Roboto"/>
                <a:cs typeface="Roboto"/>
              </a:rPr>
              <a:t>“+”,</a:t>
            </a:r>
            <a:endParaRPr sz="150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</a:pPr>
            <a:r>
              <a:rPr sz="1500" spc="10" dirty="0">
                <a:solidFill>
                  <a:srgbClr val="FFFFFF"/>
                </a:solidFill>
                <a:latin typeface="Roboto"/>
                <a:cs typeface="Roboto"/>
              </a:rPr>
              <a:t>если</a:t>
            </a:r>
            <a:r>
              <a:rPr sz="1500" spc="-3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500" spc="-10" dirty="0">
                <a:solidFill>
                  <a:srgbClr val="FFFFFF"/>
                </a:solidFill>
                <a:latin typeface="Roboto"/>
                <a:cs typeface="Roboto"/>
              </a:rPr>
              <a:t>вопросы</a:t>
            </a:r>
            <a:r>
              <a:rPr sz="1500" spc="-3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500" spc="-15" dirty="0">
                <a:solidFill>
                  <a:srgbClr val="FFFFFF"/>
                </a:solidFill>
                <a:latin typeface="Roboto"/>
                <a:cs typeface="Roboto"/>
              </a:rPr>
              <a:t>есть</a:t>
            </a:r>
            <a:endParaRPr sz="1500">
              <a:latin typeface="Roboto"/>
              <a:cs typeface="Roboto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879725" y="3444186"/>
            <a:ext cx="169989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10" dirty="0">
                <a:solidFill>
                  <a:srgbClr val="FFFFFF"/>
                </a:solidFill>
                <a:latin typeface="Roboto"/>
                <a:cs typeface="Roboto"/>
              </a:rPr>
              <a:t>Ставим</a:t>
            </a:r>
            <a:r>
              <a:rPr sz="1500" spc="-4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500" spc="-40" dirty="0">
                <a:solidFill>
                  <a:srgbClr val="FFFFFF"/>
                </a:solidFill>
                <a:latin typeface="Roboto"/>
                <a:cs typeface="Roboto"/>
              </a:rPr>
              <a:t>“–”,</a:t>
            </a:r>
            <a:endParaRPr sz="150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</a:pPr>
            <a:r>
              <a:rPr sz="1500" spc="10" dirty="0">
                <a:solidFill>
                  <a:srgbClr val="FFFFFF"/>
                </a:solidFill>
                <a:latin typeface="Roboto"/>
                <a:cs typeface="Roboto"/>
              </a:rPr>
              <a:t>если</a:t>
            </a:r>
            <a:r>
              <a:rPr sz="1500" spc="-3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500" spc="-5" dirty="0">
                <a:solidFill>
                  <a:srgbClr val="FFFFFF"/>
                </a:solidFill>
                <a:latin typeface="Roboto"/>
                <a:cs typeface="Roboto"/>
              </a:rPr>
              <a:t>вопросов</a:t>
            </a:r>
            <a:r>
              <a:rPr sz="1500" spc="-3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500" spc="-15" dirty="0">
                <a:solidFill>
                  <a:srgbClr val="FFFFFF"/>
                </a:solidFill>
                <a:latin typeface="Roboto"/>
                <a:cs typeface="Roboto"/>
              </a:rPr>
              <a:t>нет</a:t>
            </a:r>
            <a:endParaRPr sz="1500">
              <a:latin typeface="Roboto"/>
              <a:cs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5564030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74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</a:pPr>
            <a:r>
              <a:rPr lang="en-US" dirty="0"/>
              <a:t>RMSprop, </a:t>
            </a:r>
            <a:r>
              <a:rPr lang="en-US" dirty="0" err="1"/>
              <a:t>Adagrad</a:t>
            </a:r>
            <a:r>
              <a:rPr lang="en-US" dirty="0"/>
              <a:t> </a:t>
            </a:r>
            <a:r>
              <a:rPr lang="ru-RU" dirty="0"/>
              <a:t>и </a:t>
            </a:r>
            <a:r>
              <a:rPr lang="en-US" dirty="0" err="1"/>
              <a:t>Adadelta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968976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7"/>
          <p:cNvSpPr txBox="1">
            <a:spLocks noGrp="1"/>
          </p:cNvSpPr>
          <p:nvPr>
            <p:ph type="title"/>
          </p:nvPr>
        </p:nvSpPr>
        <p:spPr>
          <a:xfrm>
            <a:off x="500550" y="176488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Adagrad</a:t>
            </a:r>
            <a:endParaRPr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D72208-035C-A675-EC14-EBCEBE7B8F3C}"/>
              </a:ext>
            </a:extLst>
          </p:cNvPr>
          <p:cNvSpPr txBox="1"/>
          <p:nvPr/>
        </p:nvSpPr>
        <p:spPr>
          <a:xfrm>
            <a:off x="315686" y="1002090"/>
            <a:ext cx="8599714" cy="17577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4000"/>
              </a:lnSpc>
            </a:pPr>
            <a:r>
              <a:rPr lang="ru-RU" sz="1600" b="1" dirty="0" err="1">
                <a:latin typeface="Roboto" panose="02000000000000000000" pitchFamily="2" charset="0"/>
                <a:ea typeface="Roboto" panose="02000000000000000000" pitchFamily="2" charset="0"/>
              </a:rPr>
              <a:t>Adagrad</a:t>
            </a:r>
            <a:r>
              <a:rPr lang="ru-RU" sz="1600" dirty="0">
                <a:latin typeface="Roboto" panose="02000000000000000000" pitchFamily="2" charset="0"/>
                <a:ea typeface="Roboto" panose="02000000000000000000" pitchFamily="2" charset="0"/>
              </a:rPr>
              <a:t> - это алгоритм градиентной оптимизации, который адаптирует скорость обучения к параметрам, выполняя меньшие обновления (т.е. низкие скорости обучения) для параметров, связанных с часто встречающимися признаками, и большие обновления (т.е. высокие скорости обучения) для параметров, связанных с нечастыми признаками. </a:t>
            </a:r>
            <a:b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ru-RU" sz="1600" dirty="0">
                <a:latin typeface="Roboto" panose="02000000000000000000" pitchFamily="2" charset="0"/>
                <a:ea typeface="Roboto" panose="02000000000000000000" pitchFamily="2" charset="0"/>
              </a:rPr>
              <a:t>По этой причине он хорошо подходит для работы с разреженными данными.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76E0A00-0DEB-1F49-808D-8EAC1CDA05F1}"/>
                  </a:ext>
                </a:extLst>
              </p:cNvPr>
              <p:cNvSpPr txBox="1"/>
              <p:nvPr/>
            </p:nvSpPr>
            <p:spPr>
              <a:xfrm>
                <a:off x="1219200" y="2972243"/>
                <a:ext cx="2034531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76E0A00-0DEB-1F49-808D-8EAC1CDA05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9200" y="2972243"/>
                <a:ext cx="2034531" cy="385555"/>
              </a:xfrm>
              <a:prstGeom prst="rect">
                <a:avLst/>
              </a:prstGeom>
              <a:blipFill>
                <a:blip r:embed="rId3"/>
                <a:stretch>
                  <a:fillRect l="-3106" r="-4348" b="-29032"/>
                </a:stretch>
              </a:blipFill>
            </p:spPr>
            <p:txBody>
              <a:bodyPr/>
              <a:lstStyle/>
              <a:p>
                <a:r>
                  <a:rPr lang="en-T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23ECB53-52CF-424B-910A-B1DA1950951C}"/>
                  </a:ext>
                </a:extLst>
              </p:cNvPr>
              <p:cNvSpPr txBox="1"/>
              <p:nvPr/>
            </p:nvSpPr>
            <p:spPr>
              <a:xfrm>
                <a:off x="3581400" y="2972243"/>
                <a:ext cx="2553776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+1, 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𝜂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23ECB53-52CF-424B-910A-B1DA195095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1400" y="2972243"/>
                <a:ext cx="2553776" cy="385555"/>
              </a:xfrm>
              <a:prstGeom prst="rect">
                <a:avLst/>
              </a:prstGeom>
              <a:blipFill>
                <a:blip r:embed="rId4"/>
                <a:stretch>
                  <a:fillRect l="-2488" r="-498" b="-193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C072B48-1913-B442-8DAF-65A77FCFEBA2}"/>
                  </a:ext>
                </a:extLst>
              </p:cNvPr>
              <p:cNvSpPr txBox="1"/>
              <p:nvPr/>
            </p:nvSpPr>
            <p:spPr>
              <a:xfrm>
                <a:off x="2667000" y="3867150"/>
                <a:ext cx="3082895" cy="7873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𝜂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</m:rad>
                        </m:den>
                      </m:f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C072B48-1913-B442-8DAF-65A77FCFEB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7000" y="3867150"/>
                <a:ext cx="3082895" cy="787395"/>
              </a:xfrm>
              <a:prstGeom prst="rect">
                <a:avLst/>
              </a:prstGeom>
              <a:blipFill>
                <a:blip r:embed="rId5"/>
                <a:stretch>
                  <a:fillRect l="-2058" r="-412" b="-3175"/>
                </a:stretch>
              </a:blipFill>
            </p:spPr>
            <p:txBody>
              <a:bodyPr/>
              <a:lstStyle/>
              <a:p>
                <a:r>
                  <a:rPr lang="en-T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4AEE4ED-3A2C-BE4A-B81E-16EF4873CD1B}"/>
                  </a:ext>
                </a:extLst>
              </p:cNvPr>
              <p:cNvSpPr txBox="1"/>
              <p:nvPr/>
            </p:nvSpPr>
            <p:spPr>
              <a:xfrm>
                <a:off x="6705600" y="2818543"/>
                <a:ext cx="1659429" cy="8962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4AEE4ED-3A2C-BE4A-B81E-16EF4873CD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5600" y="2818543"/>
                <a:ext cx="1659429" cy="896207"/>
              </a:xfrm>
              <a:prstGeom prst="rect">
                <a:avLst/>
              </a:prstGeom>
              <a:blipFill>
                <a:blip r:embed="rId6"/>
                <a:stretch>
                  <a:fillRect l="-26718" t="-147222" r="-15267" b="-202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409811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7"/>
          <p:cNvSpPr txBox="1">
            <a:spLocks noGrp="1"/>
          </p:cNvSpPr>
          <p:nvPr>
            <p:ph type="title"/>
          </p:nvPr>
        </p:nvSpPr>
        <p:spPr>
          <a:xfrm>
            <a:off x="500550" y="176488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Adagrad</a:t>
            </a:r>
            <a:r>
              <a:rPr lang="en-US" dirty="0"/>
              <a:t>: </a:t>
            </a:r>
            <a:r>
              <a:rPr lang="ru-RU" dirty="0"/>
              <a:t>недостатки</a:t>
            </a:r>
            <a:endParaRPr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D72208-035C-A675-EC14-EBCEBE7B8F3C}"/>
              </a:ext>
            </a:extLst>
          </p:cNvPr>
          <p:cNvSpPr txBox="1"/>
          <p:nvPr/>
        </p:nvSpPr>
        <p:spPr>
          <a:xfrm>
            <a:off x="381000" y="1123950"/>
            <a:ext cx="85206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dirty="0">
                <a:latin typeface="Roboto" panose="02000000000000000000" pitchFamily="2" charset="0"/>
                <a:ea typeface="Roboto" panose="02000000000000000000" pitchFamily="2" charset="0"/>
              </a:rPr>
              <a:t>Основным недостатком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Adagrad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ru-RU" sz="1600" dirty="0">
                <a:latin typeface="Roboto" panose="02000000000000000000" pitchFamily="2" charset="0"/>
                <a:ea typeface="Roboto" panose="02000000000000000000" pitchFamily="2" charset="0"/>
              </a:rPr>
              <a:t>является накопление квадратичных градиентов в знаменателе: поскольку каждый добавленный член положителен, накопленная сумма продолжает расти в процессе обучения. </a:t>
            </a:r>
            <a:endParaRPr lang="en-US" sz="16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ru-RU" sz="1600" dirty="0">
                <a:latin typeface="Roboto" panose="02000000000000000000" pitchFamily="2" charset="0"/>
                <a:ea typeface="Roboto" panose="02000000000000000000" pitchFamily="2" charset="0"/>
              </a:rPr>
              <a:t>Это, в свою очередь, приводит к тому, что скорость обучения уменьшается и в конечном итоге становится бесконечно малой, и в этот момент алгоритм уже не способен приобретать дополнительную информацию. </a:t>
            </a:r>
            <a:endParaRPr lang="en-US" sz="16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n-US" sz="16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ru-RU" sz="1600" dirty="0">
                <a:latin typeface="Roboto" panose="02000000000000000000" pitchFamily="2" charset="0"/>
                <a:ea typeface="Roboto" panose="02000000000000000000" pitchFamily="2" charset="0"/>
              </a:rPr>
              <a:t>Таким образом он может перестать сходится вообще, просто зависнув «где-то», даже не придя в локальный минимум.</a:t>
            </a:r>
          </a:p>
        </p:txBody>
      </p:sp>
    </p:spTree>
    <p:extLst>
      <p:ext uri="{BB962C8B-B14F-4D97-AF65-F5344CB8AC3E}">
        <p14:creationId xmlns:p14="http://schemas.microsoft.com/office/powerpoint/2010/main" val="26988799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7"/>
          <p:cNvSpPr txBox="1">
            <a:spLocks noGrp="1"/>
          </p:cNvSpPr>
          <p:nvPr>
            <p:ph type="title"/>
          </p:nvPr>
        </p:nvSpPr>
        <p:spPr>
          <a:xfrm>
            <a:off x="500550" y="176488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RMSprop</a:t>
            </a:r>
            <a:endParaRPr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D72208-035C-A675-EC14-EBCEBE7B8F3C}"/>
              </a:ext>
            </a:extLst>
          </p:cNvPr>
          <p:cNvSpPr txBox="1"/>
          <p:nvPr/>
        </p:nvSpPr>
        <p:spPr>
          <a:xfrm>
            <a:off x="315686" y="1002090"/>
            <a:ext cx="8599714" cy="11963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4000"/>
              </a:lnSpc>
            </a:pPr>
            <a:r>
              <a:rPr lang="ru-RU" sz="1600" b="0" i="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Модифицируем идею </a:t>
            </a:r>
            <a:r>
              <a:rPr lang="en-US" sz="1600" b="0" i="0" dirty="0" err="1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Adagrad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: </a:t>
            </a:r>
            <a:r>
              <a:rPr lang="ru-RU" sz="1600" b="0" i="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мы всё так же собираемся обновлять меньше веса, которые слишком часто обновляются, но вместо полной суммы обновлений, будем использовать усреднённый по истории квадрат градиента. </a:t>
            </a:r>
          </a:p>
          <a:p>
            <a:pPr>
              <a:lnSpc>
                <a:spcPct val="114000"/>
              </a:lnSpc>
            </a:pPr>
            <a:r>
              <a:rPr lang="ru-RU" sz="1600" b="0" i="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Будем использовать экспоненциально затухающее бегущее среднее.</a:t>
            </a:r>
            <a:endParaRPr lang="ru-RU" sz="1600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3" name="Рисунок 2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21E0E095-24EC-38AD-5BFD-986EFE92F5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064" y="2345892"/>
            <a:ext cx="6506936" cy="1198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9559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7"/>
          <p:cNvSpPr txBox="1">
            <a:spLocks noGrp="1"/>
          </p:cNvSpPr>
          <p:nvPr>
            <p:ph type="title"/>
          </p:nvPr>
        </p:nvSpPr>
        <p:spPr>
          <a:xfrm>
            <a:off x="500550" y="176488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RMSprop</a:t>
            </a:r>
            <a:endParaRPr dirty="0"/>
          </a:p>
        </p:txBody>
      </p:sp>
      <p:pic>
        <p:nvPicPr>
          <p:cNvPr id="3" name="Рисунок 2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21E0E095-24EC-38AD-5BFD-986EFE92F5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457" y="1265235"/>
            <a:ext cx="6506936" cy="1198331"/>
          </a:xfrm>
          <a:prstGeom prst="rect">
            <a:avLst/>
          </a:prstGeom>
        </p:spPr>
      </p:pic>
      <p:pic>
        <p:nvPicPr>
          <p:cNvPr id="4" name="Рисунок 3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78EF3F2E-2132-1F5F-48C4-99D1133294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457" y="2381096"/>
            <a:ext cx="8077200" cy="2185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9794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8"/>
          <p:cNvSpPr/>
          <p:nvPr/>
        </p:nvSpPr>
        <p:spPr>
          <a:xfrm>
            <a:off x="630000" y="2703050"/>
            <a:ext cx="1033800" cy="198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48"/>
          <p:cNvSpPr txBox="1">
            <a:spLocks noGrp="1"/>
          </p:cNvSpPr>
          <p:nvPr>
            <p:ph type="title"/>
          </p:nvPr>
        </p:nvSpPr>
        <p:spPr>
          <a:xfrm>
            <a:off x="500550" y="821219"/>
            <a:ext cx="85206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ML Professional</a:t>
            </a:r>
            <a:br>
              <a:rPr lang="en-US" dirty="0"/>
            </a:br>
            <a:r>
              <a:rPr lang="ru-RU" sz="3200" b="1" dirty="0">
                <a:latin typeface="Roboto"/>
                <a:ea typeface="Roboto"/>
                <a:cs typeface="Roboto"/>
                <a:sym typeface="Roboto"/>
              </a:rPr>
              <a:t>Продвинутые методы оптимизации</a:t>
            </a:r>
            <a:endParaRPr dirty="0"/>
          </a:p>
        </p:txBody>
      </p:sp>
      <p:sp>
        <p:nvSpPr>
          <p:cNvPr id="207" name="Google Shape;207;p48"/>
          <p:cNvSpPr txBox="1">
            <a:spLocks noGrp="1"/>
          </p:cNvSpPr>
          <p:nvPr>
            <p:ph type="subTitle" idx="1"/>
          </p:nvPr>
        </p:nvSpPr>
        <p:spPr>
          <a:xfrm>
            <a:off x="500550" y="520133"/>
            <a:ext cx="7796700" cy="35692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Тема вебинара</a:t>
            </a:r>
            <a:endParaRPr dirty="0"/>
          </a:p>
        </p:txBody>
      </p:sp>
      <p:sp>
        <p:nvSpPr>
          <p:cNvPr id="208" name="Google Shape;208;p48"/>
          <p:cNvSpPr txBox="1">
            <a:spLocks noGrp="1"/>
          </p:cNvSpPr>
          <p:nvPr>
            <p:ph type="subTitle" idx="2"/>
          </p:nvPr>
        </p:nvSpPr>
        <p:spPr>
          <a:xfrm>
            <a:off x="3082400" y="2304911"/>
            <a:ext cx="5856300" cy="39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Игорь Стурейко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2215E3-7B5E-BC4F-9DA6-F65D728D82F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2156" r="295"/>
          <a:stretch/>
        </p:blipFill>
        <p:spPr>
          <a:xfrm>
            <a:off x="832654" y="2865544"/>
            <a:ext cx="1662292" cy="1657372"/>
          </a:xfrm>
          <a:prstGeom prst="ellipse">
            <a:avLst/>
          </a:prstGeom>
          <a:ln w="127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0" name="Google Shape;209;p48">
            <a:extLst>
              <a:ext uri="{FF2B5EF4-FFF2-40B4-BE49-F238E27FC236}">
                <a16:creationId xmlns:a16="http://schemas.microsoft.com/office/drawing/2014/main" id="{24E3FE13-3A97-E44E-BB5B-56871AE0600B}"/>
              </a:ext>
            </a:extLst>
          </p:cNvPr>
          <p:cNvSpPr txBox="1">
            <a:spLocks/>
          </p:cNvSpPr>
          <p:nvPr/>
        </p:nvSpPr>
        <p:spPr>
          <a:xfrm>
            <a:off x="3082400" y="2701811"/>
            <a:ext cx="5938750" cy="2133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>
            <a:lvl1pPr marL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 i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70025" indent="-1465263">
              <a:tabLst>
                <a:tab pos="1465263" algn="l"/>
              </a:tabLst>
            </a:pPr>
            <a:r>
              <a:rPr lang="ru-RU" sz="1150" b="1" kern="0" dirty="0"/>
              <a:t>Руководитель курсов: </a:t>
            </a:r>
            <a:r>
              <a:rPr lang="en-US" sz="1150" b="1" kern="0" dirty="0"/>
              <a:t>	Reinforcement Learning, ML Professional, ML Basic, </a:t>
            </a:r>
            <a:br>
              <a:rPr lang="en-US" sz="1150" b="1" kern="0" dirty="0"/>
            </a:br>
            <a:r>
              <a:rPr lang="en-US" sz="1150" b="1" kern="0" dirty="0" err="1"/>
              <a:t>MLOps</a:t>
            </a:r>
            <a:r>
              <a:rPr lang="en-US" sz="1150" b="1" kern="0" dirty="0"/>
              <a:t>, </a:t>
            </a:r>
            <a:r>
              <a:rPr lang="en-US" sz="1150" b="1" kern="0" dirty="0" err="1"/>
              <a:t>FinML</a:t>
            </a:r>
            <a:endParaRPr lang="en-US" sz="1150" b="1" kern="0" dirty="0"/>
          </a:p>
          <a:p>
            <a:pPr rtl="0"/>
            <a:endParaRPr lang="en-US" sz="1150" b="1" kern="0" dirty="0"/>
          </a:p>
          <a:p>
            <a:pPr rtl="0"/>
            <a:r>
              <a:rPr lang="en-US" sz="1150" b="1" kern="0" dirty="0" err="1"/>
              <a:t>Teamlead</a:t>
            </a:r>
            <a:r>
              <a:rPr lang="en-US" sz="1150" b="1" kern="0" dirty="0"/>
              <a:t>, </a:t>
            </a:r>
            <a:r>
              <a:rPr lang="ru-RU" sz="1150" b="1" kern="0" dirty="0"/>
              <a:t>главный инженер проекта, </a:t>
            </a:r>
          </a:p>
          <a:p>
            <a:pPr rtl="0"/>
            <a:r>
              <a:rPr lang="ru-RU" sz="1150" b="1" kern="0" dirty="0"/>
              <a:t>Физический факультет МГУ, </a:t>
            </a:r>
            <a:r>
              <a:rPr lang="en-US" sz="1150" b="1" kern="0" dirty="0"/>
              <a:t>PhD </a:t>
            </a:r>
            <a:r>
              <a:rPr lang="ru-RU" sz="1150" b="1" kern="0" dirty="0"/>
              <a:t>теоретическая физика</a:t>
            </a:r>
          </a:p>
          <a:p>
            <a:pPr rtl="0"/>
            <a:endParaRPr lang="ru-RU" sz="1150" kern="0" dirty="0"/>
          </a:p>
          <a:p>
            <a:pPr rtl="0"/>
            <a:r>
              <a:rPr lang="ru-RU" sz="1150" b="1" kern="0" dirty="0"/>
              <a:t>Опыт:</a:t>
            </a:r>
            <a:endParaRPr lang="ru-RU" sz="1150" kern="0" dirty="0"/>
          </a:p>
          <a:p>
            <a:pPr rtl="0"/>
            <a:r>
              <a:rPr lang="ru-RU" sz="1150" kern="0" dirty="0"/>
              <a:t>Более 15 лет занимался прикладной математикой и мат моделированием</a:t>
            </a:r>
          </a:p>
          <a:p>
            <a:pPr rtl="0"/>
            <a:r>
              <a:rPr lang="ru-RU" sz="1150" kern="0" dirty="0"/>
              <a:t>(</a:t>
            </a:r>
            <a:r>
              <a:rPr lang="en-US" sz="1150" kern="0" dirty="0"/>
              <a:t>Data Scientist) (Python, </a:t>
            </a:r>
            <a:r>
              <a:rPr lang="ru-RU" sz="1150" kern="0" dirty="0"/>
              <a:t>С++) в НИИ ПАО Газпром</a:t>
            </a:r>
          </a:p>
          <a:p>
            <a:pPr rtl="0"/>
            <a:endParaRPr lang="ru-RU" sz="1150" kern="0" dirty="0"/>
          </a:p>
          <a:p>
            <a:pPr rtl="0"/>
            <a:endParaRPr lang="ru-RU" sz="1150" b="1" kern="0" dirty="0"/>
          </a:p>
          <a:p>
            <a:pPr rtl="0"/>
            <a:r>
              <a:rPr lang="ru-RU" sz="1150" b="1" kern="0" dirty="0"/>
              <a:t>@</a:t>
            </a:r>
            <a:r>
              <a:rPr lang="en-US" sz="1150" b="1" kern="0" dirty="0" err="1"/>
              <a:t>stureiko</a:t>
            </a:r>
            <a:r>
              <a:rPr lang="en-US" sz="1150" b="1" kern="0" dirty="0"/>
              <a:t> (TG)</a:t>
            </a:r>
          </a:p>
          <a:p>
            <a:pPr rtl="0"/>
            <a:endParaRPr lang="en-US" sz="1150" b="1" kern="0" dirty="0"/>
          </a:p>
          <a:p>
            <a:pPr rtl="0"/>
            <a:r>
              <a:rPr lang="en-US" sz="1150" b="1" kern="0" dirty="0"/>
              <a:t>LinkedIn: </a:t>
            </a:r>
            <a:r>
              <a:rPr lang="en-US" sz="1150" kern="0" dirty="0">
                <a:hlinkClick r:id="rId4"/>
              </a:rPr>
              <a:t>igor-stureiko</a:t>
            </a:r>
            <a:r>
              <a:rPr lang="en-US" sz="1150" kern="0" dirty="0"/>
              <a:t> </a:t>
            </a:r>
          </a:p>
          <a:p>
            <a:pPr rtl="0"/>
            <a:endParaRPr lang="en-US" sz="1150" kern="0" dirty="0"/>
          </a:p>
          <a:p>
            <a:pPr rtl="0"/>
            <a:r>
              <a:rPr lang="en-US" sz="1150" b="1" kern="0" dirty="0"/>
              <a:t>@</a:t>
            </a:r>
            <a:r>
              <a:rPr lang="en-US" sz="1150" b="1" kern="0" dirty="0" err="1"/>
              <a:t>rl_fintech</a:t>
            </a:r>
            <a:r>
              <a:rPr lang="en-US" sz="1150" b="1" kern="0" dirty="0"/>
              <a:t> </a:t>
            </a:r>
            <a:r>
              <a:rPr lang="en-US" sz="1150" kern="0" dirty="0"/>
              <a:t>(</a:t>
            </a:r>
            <a:r>
              <a:rPr lang="ru-RU" sz="1150" kern="0" dirty="0"/>
              <a:t>Мой канал о моделях в бизнесе)</a:t>
            </a:r>
            <a:endParaRPr lang="ru-RU" sz="1400" kern="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7"/>
          <p:cNvSpPr txBox="1">
            <a:spLocks noGrp="1"/>
          </p:cNvSpPr>
          <p:nvPr>
            <p:ph type="title"/>
          </p:nvPr>
        </p:nvSpPr>
        <p:spPr>
          <a:xfrm>
            <a:off x="500550" y="176488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Adadelta</a:t>
            </a:r>
            <a:endParaRPr dirty="0"/>
          </a:p>
        </p:txBody>
      </p:sp>
      <p:pic>
        <p:nvPicPr>
          <p:cNvPr id="12" name="Рисунок 11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038C4792-E2B0-E8B3-CC00-03C1FB8A43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926771"/>
            <a:ext cx="7772400" cy="278064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4639849-E61E-1135-D792-05FD1CCB74BC}"/>
                  </a:ext>
                </a:extLst>
              </p:cNvPr>
              <p:cNvSpPr txBox="1"/>
              <p:nvPr/>
            </p:nvSpPr>
            <p:spPr>
              <a:xfrm>
                <a:off x="315686" y="849553"/>
                <a:ext cx="8327764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ru-RU" sz="1600" b="0" i="0" dirty="0">
                    <a:solidFill>
                      <a:schemeClr val="tx1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</a:rPr>
                  <a:t>Модифицируем </a:t>
                </a:r>
                <a:r>
                  <a:rPr lang="en-US" sz="1600" b="0" i="0" dirty="0">
                    <a:solidFill>
                      <a:schemeClr val="tx1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</a:rPr>
                  <a:t>RMSprop: </a:t>
                </a:r>
                <a:r>
                  <a:rPr lang="ru-RU" sz="1600" b="0" i="0" dirty="0">
                    <a:solidFill>
                      <a:schemeClr val="tx1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</a:rPr>
                  <a:t>будем обновлять параметры не в 2 этапа, а в 3. Сначала накапливаем квадрат градиента, затем обновляем </a:t>
                </a:r>
                <a14:m>
                  <m:oMath xmlns:m="http://schemas.openxmlformats.org/officeDocument/2006/math">
                    <m:r>
                      <a:rPr lang="ru-RU" sz="1600" b="0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ru-RU" sz="1600" dirty="0">
                    <a:solidFill>
                      <a:schemeClr val="tx1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 и далее обновляем </a:t>
                </a:r>
                <a:r>
                  <a:rPr lang="en-US" sz="1600" dirty="0">
                    <a:solidFill>
                      <a:schemeClr val="tx1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RMS. </a:t>
                </a:r>
                <a:endParaRPr lang="ru-RU" sz="1600" dirty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4639849-E61E-1135-D792-05FD1CCB74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686" y="849553"/>
                <a:ext cx="8327764" cy="584775"/>
              </a:xfrm>
              <a:prstGeom prst="rect">
                <a:avLst/>
              </a:prstGeom>
              <a:blipFill>
                <a:blip r:embed="rId4"/>
                <a:stretch>
                  <a:fillRect l="-304" t="-2128" b="-12766"/>
                </a:stretch>
              </a:blipFill>
            </p:spPr>
            <p:txBody>
              <a:bodyPr/>
              <a:lstStyle/>
              <a:p>
                <a:r>
                  <a:rPr lang="en-T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684032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24450" y="2030821"/>
            <a:ext cx="7733750" cy="772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900" spc="-5" dirty="0">
                <a:solidFill>
                  <a:srgbClr val="FFFFFF"/>
                </a:solidFill>
              </a:rPr>
              <a:t>Вопросы?</a:t>
            </a:r>
            <a:endParaRPr sz="4900" dirty="0"/>
          </a:p>
        </p:txBody>
      </p:sp>
      <p:grpSp>
        <p:nvGrpSpPr>
          <p:cNvPr id="3" name="object 3"/>
          <p:cNvGrpSpPr/>
          <p:nvPr/>
        </p:nvGrpSpPr>
        <p:grpSpPr>
          <a:xfrm>
            <a:off x="719975" y="3370764"/>
            <a:ext cx="4045585" cy="662940"/>
            <a:chOff x="719975" y="3370764"/>
            <a:chExt cx="4045585" cy="66294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9975" y="3370764"/>
              <a:ext cx="662534" cy="66253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02950" y="3370764"/>
              <a:ext cx="662534" cy="662534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511050" y="3444186"/>
            <a:ext cx="172402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10" dirty="0">
                <a:solidFill>
                  <a:srgbClr val="FFFFFF"/>
                </a:solidFill>
                <a:latin typeface="Roboto"/>
                <a:cs typeface="Roboto"/>
              </a:rPr>
              <a:t>Ставим</a:t>
            </a:r>
            <a:r>
              <a:rPr sz="1500" spc="-5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500" spc="-25" dirty="0">
                <a:solidFill>
                  <a:srgbClr val="FFFFFF"/>
                </a:solidFill>
                <a:latin typeface="Roboto"/>
                <a:cs typeface="Roboto"/>
              </a:rPr>
              <a:t>“+”,</a:t>
            </a:r>
            <a:endParaRPr sz="150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</a:pPr>
            <a:r>
              <a:rPr sz="1500" spc="10" dirty="0">
                <a:solidFill>
                  <a:srgbClr val="FFFFFF"/>
                </a:solidFill>
                <a:latin typeface="Roboto"/>
                <a:cs typeface="Roboto"/>
              </a:rPr>
              <a:t>если</a:t>
            </a:r>
            <a:r>
              <a:rPr sz="1500" spc="-3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500" spc="-10" dirty="0">
                <a:solidFill>
                  <a:srgbClr val="FFFFFF"/>
                </a:solidFill>
                <a:latin typeface="Roboto"/>
                <a:cs typeface="Roboto"/>
              </a:rPr>
              <a:t>вопросы</a:t>
            </a:r>
            <a:r>
              <a:rPr sz="1500" spc="-3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500" spc="-15" dirty="0">
                <a:solidFill>
                  <a:srgbClr val="FFFFFF"/>
                </a:solidFill>
                <a:latin typeface="Roboto"/>
                <a:cs typeface="Roboto"/>
              </a:rPr>
              <a:t>есть</a:t>
            </a:r>
            <a:endParaRPr sz="1500">
              <a:latin typeface="Roboto"/>
              <a:cs typeface="Roboto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879725" y="3444186"/>
            <a:ext cx="169989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10" dirty="0">
                <a:solidFill>
                  <a:srgbClr val="FFFFFF"/>
                </a:solidFill>
                <a:latin typeface="Roboto"/>
                <a:cs typeface="Roboto"/>
              </a:rPr>
              <a:t>Ставим</a:t>
            </a:r>
            <a:r>
              <a:rPr sz="1500" spc="-4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500" spc="-40" dirty="0">
                <a:solidFill>
                  <a:srgbClr val="FFFFFF"/>
                </a:solidFill>
                <a:latin typeface="Roboto"/>
                <a:cs typeface="Roboto"/>
              </a:rPr>
              <a:t>“–”,</a:t>
            </a:r>
            <a:endParaRPr sz="150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</a:pPr>
            <a:r>
              <a:rPr sz="1500" spc="10" dirty="0">
                <a:solidFill>
                  <a:srgbClr val="FFFFFF"/>
                </a:solidFill>
                <a:latin typeface="Roboto"/>
                <a:cs typeface="Roboto"/>
              </a:rPr>
              <a:t>если</a:t>
            </a:r>
            <a:r>
              <a:rPr sz="1500" spc="-3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500" spc="-5" dirty="0">
                <a:solidFill>
                  <a:srgbClr val="FFFFFF"/>
                </a:solidFill>
                <a:latin typeface="Roboto"/>
                <a:cs typeface="Roboto"/>
              </a:rPr>
              <a:t>вопросов</a:t>
            </a:r>
            <a:r>
              <a:rPr sz="1500" spc="-3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500" spc="-15" dirty="0">
                <a:solidFill>
                  <a:srgbClr val="FFFFFF"/>
                </a:solidFill>
                <a:latin typeface="Roboto"/>
                <a:cs typeface="Roboto"/>
              </a:rPr>
              <a:t>нет</a:t>
            </a:r>
            <a:endParaRPr sz="150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6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900" dirty="0"/>
              <a:t>Adam </a:t>
            </a:r>
            <a:r>
              <a:rPr lang="ru-RU" sz="4900" dirty="0"/>
              <a:t>и </a:t>
            </a:r>
            <a:r>
              <a:rPr lang="en-US" sz="4900" dirty="0" err="1"/>
              <a:t>AdamW</a:t>
            </a:r>
            <a:endParaRPr sz="4900" dirty="0"/>
          </a:p>
        </p:txBody>
      </p:sp>
    </p:spTree>
    <p:extLst>
      <p:ext uri="{BB962C8B-B14F-4D97-AF65-F5344CB8AC3E}">
        <p14:creationId xmlns:p14="http://schemas.microsoft.com/office/powerpoint/2010/main" val="28147696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7"/>
          <p:cNvSpPr txBox="1">
            <a:spLocks noGrp="1"/>
          </p:cNvSpPr>
          <p:nvPr>
            <p:ph type="title"/>
          </p:nvPr>
        </p:nvSpPr>
        <p:spPr>
          <a:xfrm>
            <a:off x="500550" y="176488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Adam</a:t>
            </a:r>
            <a:endParaRPr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3F2E30-86A9-EC5A-DA9E-7B7FF20865AF}"/>
              </a:ext>
            </a:extLst>
          </p:cNvPr>
          <p:cNvSpPr txBox="1"/>
          <p:nvPr/>
        </p:nvSpPr>
        <p:spPr>
          <a:xfrm>
            <a:off x="500549" y="1063275"/>
            <a:ext cx="811005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i="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Adam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 — adaptive moment estimation, </a:t>
            </a:r>
            <a:r>
              <a:rPr lang="ru-RU" sz="1600" b="0" i="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ещё один оптимизационный алгоритм. Он сочетает в себе и идею накопления движения и идею более слабого обновления весов для типичных признаков.</a:t>
            </a:r>
            <a:endParaRPr lang="ru-RU" sz="1600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6" name="Рисунок 5" descr="Изображение выглядит как текст, часы&#10;&#10;Автоматически созданное описание">
            <a:extLst>
              <a:ext uri="{FF2B5EF4-FFF2-40B4-BE49-F238E27FC236}">
                <a16:creationId xmlns:a16="http://schemas.microsoft.com/office/drawing/2014/main" id="{4E67E7F9-8EE6-ECA0-4E65-200F0848E2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549" y="2120114"/>
            <a:ext cx="2897839" cy="830998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89963A5-E63D-6925-B6F7-A9810D1171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0630" y="2120114"/>
            <a:ext cx="1814984" cy="1475921"/>
          </a:xfrm>
          <a:prstGeom prst="rect">
            <a:avLst/>
          </a:prstGeom>
        </p:spPr>
      </p:pic>
      <p:pic>
        <p:nvPicPr>
          <p:cNvPr id="10" name="Рисунок 9" descr="Изображение выглядит как текст, часы, датчик&#10;&#10;Автоматически созданное описание">
            <a:extLst>
              <a:ext uri="{FF2B5EF4-FFF2-40B4-BE49-F238E27FC236}">
                <a16:creationId xmlns:a16="http://schemas.microsoft.com/office/drawing/2014/main" id="{1D3B8850-279A-4704-A051-2B032E69F3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549" y="3440878"/>
            <a:ext cx="2897839" cy="843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9678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7"/>
          <p:cNvSpPr txBox="1">
            <a:spLocks noGrp="1"/>
          </p:cNvSpPr>
          <p:nvPr>
            <p:ph type="title"/>
          </p:nvPr>
        </p:nvSpPr>
        <p:spPr>
          <a:xfrm>
            <a:off x="500550" y="78516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AdamW</a:t>
            </a:r>
            <a:r>
              <a:rPr lang="en-US" dirty="0"/>
              <a:t> = Adam + weight decay</a:t>
            </a:r>
            <a:endParaRPr dirty="0"/>
          </a:p>
        </p:txBody>
      </p:sp>
      <p:pic>
        <p:nvPicPr>
          <p:cNvPr id="3" name="Рисунок 2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1A4ED876-CFA5-1969-48E4-DE38D7A96E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0180" y="639941"/>
            <a:ext cx="5003640" cy="4425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2250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7"/>
          <p:cNvSpPr txBox="1">
            <a:spLocks noGrp="1"/>
          </p:cNvSpPr>
          <p:nvPr>
            <p:ph type="title"/>
          </p:nvPr>
        </p:nvSpPr>
        <p:spPr>
          <a:xfrm>
            <a:off x="500550" y="78516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Сравнение алгоритмов</a:t>
            </a:r>
            <a:endParaRPr dirty="0"/>
          </a:p>
        </p:txBody>
      </p:sp>
      <p:pic>
        <p:nvPicPr>
          <p:cNvPr id="4" name="Рисунок 3" descr="Изображение выглядит как текст, электроника, векторная графика,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493CEA4C-5FAF-CC91-A3B1-2782ACA54C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550" y="1047750"/>
            <a:ext cx="3937000" cy="30480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E4A6EF2-1880-7174-7C14-B546E4FC54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0849" y="1047750"/>
            <a:ext cx="3937001" cy="304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6080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24450" y="2030821"/>
            <a:ext cx="5676350" cy="772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900" spc="-5" dirty="0">
                <a:solidFill>
                  <a:srgbClr val="FFFFFF"/>
                </a:solidFill>
              </a:rPr>
              <a:t>Вопросы?</a:t>
            </a:r>
            <a:endParaRPr sz="4900" dirty="0"/>
          </a:p>
        </p:txBody>
      </p:sp>
      <p:grpSp>
        <p:nvGrpSpPr>
          <p:cNvPr id="3" name="object 3"/>
          <p:cNvGrpSpPr/>
          <p:nvPr/>
        </p:nvGrpSpPr>
        <p:grpSpPr>
          <a:xfrm>
            <a:off x="719975" y="3370764"/>
            <a:ext cx="4045585" cy="662940"/>
            <a:chOff x="719975" y="3370764"/>
            <a:chExt cx="4045585" cy="66294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9975" y="3370764"/>
              <a:ext cx="662534" cy="66253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02950" y="3370764"/>
              <a:ext cx="662534" cy="662534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511050" y="3444186"/>
            <a:ext cx="172402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10" dirty="0">
                <a:solidFill>
                  <a:srgbClr val="FFFFFF"/>
                </a:solidFill>
                <a:latin typeface="Roboto"/>
                <a:cs typeface="Roboto"/>
              </a:rPr>
              <a:t>Ставим</a:t>
            </a:r>
            <a:r>
              <a:rPr sz="1500" spc="-5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500" spc="-25" dirty="0">
                <a:solidFill>
                  <a:srgbClr val="FFFFFF"/>
                </a:solidFill>
                <a:latin typeface="Roboto"/>
                <a:cs typeface="Roboto"/>
              </a:rPr>
              <a:t>“+”,</a:t>
            </a:r>
            <a:endParaRPr sz="150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</a:pPr>
            <a:r>
              <a:rPr sz="1500" spc="10" dirty="0">
                <a:solidFill>
                  <a:srgbClr val="FFFFFF"/>
                </a:solidFill>
                <a:latin typeface="Roboto"/>
                <a:cs typeface="Roboto"/>
              </a:rPr>
              <a:t>если</a:t>
            </a:r>
            <a:r>
              <a:rPr sz="1500" spc="-3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500" spc="-10" dirty="0">
                <a:solidFill>
                  <a:srgbClr val="FFFFFF"/>
                </a:solidFill>
                <a:latin typeface="Roboto"/>
                <a:cs typeface="Roboto"/>
              </a:rPr>
              <a:t>вопросы</a:t>
            </a:r>
            <a:r>
              <a:rPr sz="1500" spc="-3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500" spc="-15" dirty="0">
                <a:solidFill>
                  <a:srgbClr val="FFFFFF"/>
                </a:solidFill>
                <a:latin typeface="Roboto"/>
                <a:cs typeface="Roboto"/>
              </a:rPr>
              <a:t>есть</a:t>
            </a:r>
            <a:endParaRPr sz="1500">
              <a:latin typeface="Roboto"/>
              <a:cs typeface="Roboto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879725" y="3444186"/>
            <a:ext cx="169989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10" dirty="0">
                <a:solidFill>
                  <a:srgbClr val="FFFFFF"/>
                </a:solidFill>
                <a:latin typeface="Roboto"/>
                <a:cs typeface="Roboto"/>
              </a:rPr>
              <a:t>Ставим</a:t>
            </a:r>
            <a:r>
              <a:rPr sz="1500" spc="-4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500" spc="-40" dirty="0">
                <a:solidFill>
                  <a:srgbClr val="FFFFFF"/>
                </a:solidFill>
                <a:latin typeface="Roboto"/>
                <a:cs typeface="Roboto"/>
              </a:rPr>
              <a:t>“–”,</a:t>
            </a:r>
            <a:endParaRPr sz="150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</a:pPr>
            <a:r>
              <a:rPr sz="1500" spc="10" dirty="0">
                <a:solidFill>
                  <a:srgbClr val="FFFFFF"/>
                </a:solidFill>
                <a:latin typeface="Roboto"/>
                <a:cs typeface="Roboto"/>
              </a:rPr>
              <a:t>если</a:t>
            </a:r>
            <a:r>
              <a:rPr sz="1500" spc="-3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500" spc="-5" dirty="0">
                <a:solidFill>
                  <a:srgbClr val="FFFFFF"/>
                </a:solidFill>
                <a:latin typeface="Roboto"/>
                <a:cs typeface="Roboto"/>
              </a:rPr>
              <a:t>вопросов</a:t>
            </a:r>
            <a:r>
              <a:rPr sz="1500" spc="-3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500" spc="-15" dirty="0">
                <a:solidFill>
                  <a:srgbClr val="FFFFFF"/>
                </a:solidFill>
                <a:latin typeface="Roboto"/>
                <a:cs typeface="Roboto"/>
              </a:rPr>
              <a:t>нет</a:t>
            </a:r>
            <a:endParaRPr sz="1500">
              <a:latin typeface="Roboto"/>
              <a:cs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62160292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6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900" dirty="0"/>
              <a:t>SAM-optimizer</a:t>
            </a:r>
            <a:endParaRPr sz="4900" dirty="0"/>
          </a:p>
        </p:txBody>
      </p:sp>
    </p:spTree>
    <p:extLst>
      <p:ext uri="{BB962C8B-B14F-4D97-AF65-F5344CB8AC3E}">
        <p14:creationId xmlns:p14="http://schemas.microsoft.com/office/powerpoint/2010/main" val="14916559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7"/>
          <p:cNvSpPr txBox="1">
            <a:spLocks noGrp="1"/>
          </p:cNvSpPr>
          <p:nvPr>
            <p:ph type="title"/>
          </p:nvPr>
        </p:nvSpPr>
        <p:spPr>
          <a:xfrm>
            <a:off x="500550" y="176488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SHARPNESS-AWARE MINIMIZATION</a:t>
            </a:r>
            <a:endParaRPr dirty="0"/>
          </a:p>
        </p:txBody>
      </p:sp>
      <p:pic>
        <p:nvPicPr>
          <p:cNvPr id="4" name="Рисунок 3" descr="Изображение выглядит как наружный объект, вертушка&#10;&#10;Автоматически созданное описание">
            <a:extLst>
              <a:ext uri="{FF2B5EF4-FFF2-40B4-BE49-F238E27FC236}">
                <a16:creationId xmlns:a16="http://schemas.microsoft.com/office/drawing/2014/main" id="{4AB368F7-EE1F-D4D3-0CE8-FCD40251B3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4623" y="847641"/>
            <a:ext cx="4702822" cy="2057484"/>
          </a:xfrm>
          <a:prstGeom prst="rect">
            <a:avLst/>
          </a:prstGeom>
        </p:spPr>
      </p:pic>
      <p:pic>
        <p:nvPicPr>
          <p:cNvPr id="6" name="Рисунок 5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E7BA3924-9A99-F8DD-46C4-8B50D785F0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555" y="2229708"/>
            <a:ext cx="4178300" cy="269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67431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74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</a:pPr>
            <a:r>
              <a:rPr lang="ru-RU" dirty="0"/>
              <a:t>Практика</a:t>
            </a: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96200" y="4876800"/>
            <a:ext cx="1295399" cy="1523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3575" y="387492"/>
            <a:ext cx="5865017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/>
              <a:t>Правила</a:t>
            </a:r>
            <a:r>
              <a:rPr sz="3200" spc="-60" dirty="0"/>
              <a:t> </a:t>
            </a:r>
            <a:r>
              <a:rPr sz="3200" dirty="0"/>
              <a:t>вебинара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37650" y="3951280"/>
            <a:ext cx="692621" cy="69261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37650" y="1281613"/>
            <a:ext cx="692621" cy="69261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37650" y="3061405"/>
            <a:ext cx="692621" cy="692598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37650" y="2171509"/>
            <a:ext cx="692621" cy="692619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sz="half" idx="2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14808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Активно </a:t>
            </a:r>
            <a:r>
              <a:rPr dirty="0"/>
              <a:t> </a:t>
            </a:r>
            <a:r>
              <a:rPr spc="-25" dirty="0"/>
              <a:t>участ</a:t>
            </a:r>
            <a:r>
              <a:rPr spc="-30" dirty="0"/>
              <a:t>в</a:t>
            </a:r>
            <a:r>
              <a:rPr spc="-55" dirty="0"/>
              <a:t>у</a:t>
            </a:r>
            <a:r>
              <a:rPr spc="-5" dirty="0"/>
              <a:t>ем</a:t>
            </a: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200" dirty="0"/>
          </a:p>
          <a:p>
            <a:pPr marL="12700" marR="280670">
              <a:lnSpc>
                <a:spcPct val="100000"/>
              </a:lnSpc>
            </a:pPr>
            <a:r>
              <a:rPr spc="-35" dirty="0"/>
              <a:t>Off-topic </a:t>
            </a:r>
            <a:r>
              <a:rPr spc="-10" dirty="0"/>
              <a:t>обсуждаем </a:t>
            </a:r>
            <a:r>
              <a:rPr spc="-360" dirty="0"/>
              <a:t> </a:t>
            </a:r>
            <a:r>
              <a:rPr dirty="0"/>
              <a:t>в</a:t>
            </a:r>
            <a:r>
              <a:rPr spc="-15" dirty="0"/>
              <a:t> </a:t>
            </a:r>
            <a:r>
              <a:rPr spc="-10" dirty="0"/>
              <a:t>учебной</a:t>
            </a:r>
            <a:r>
              <a:rPr spc="-15" dirty="0"/>
              <a:t> </a:t>
            </a:r>
            <a:r>
              <a:rPr spc="-10" dirty="0"/>
              <a:t>группе</a:t>
            </a:r>
          </a:p>
          <a:p>
            <a:pPr>
              <a:lnSpc>
                <a:spcPct val="100000"/>
              </a:lnSpc>
            </a:pPr>
            <a:endParaRPr sz="1700" dirty="0"/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950" dirty="0"/>
          </a:p>
          <a:p>
            <a:pPr marL="12700">
              <a:lnSpc>
                <a:spcPct val="100000"/>
              </a:lnSpc>
            </a:pPr>
            <a:r>
              <a:rPr spc="-35" dirty="0"/>
              <a:t>Задаем</a:t>
            </a:r>
            <a:r>
              <a:rPr spc="-45" dirty="0"/>
              <a:t> </a:t>
            </a:r>
            <a:r>
              <a:rPr spc="-5" dirty="0"/>
              <a:t>вопрос</a:t>
            </a:r>
          </a:p>
          <a:p>
            <a:pPr marL="12700">
              <a:lnSpc>
                <a:spcPct val="100000"/>
              </a:lnSpc>
            </a:pPr>
            <a:r>
              <a:rPr dirty="0" err="1"/>
              <a:t>в</a:t>
            </a:r>
            <a:r>
              <a:rPr spc="-20" dirty="0"/>
              <a:t> </a:t>
            </a:r>
            <a:r>
              <a:rPr spc="-30" dirty="0" err="1"/>
              <a:t>чат</a:t>
            </a:r>
            <a:endParaRPr spc="-5" dirty="0"/>
          </a:p>
          <a:p>
            <a:pPr>
              <a:lnSpc>
                <a:spcPct val="100000"/>
              </a:lnSpc>
            </a:pPr>
            <a:endParaRPr sz="1700" dirty="0"/>
          </a:p>
          <a:p>
            <a:pPr marL="12700" marR="5080">
              <a:lnSpc>
                <a:spcPct val="100000"/>
              </a:lnSpc>
              <a:spcBef>
                <a:spcPts val="1515"/>
              </a:spcBef>
            </a:pPr>
            <a:r>
              <a:rPr spc="-10" dirty="0"/>
              <a:t>Вопросы </a:t>
            </a:r>
            <a:r>
              <a:rPr spc="5" dirty="0"/>
              <a:t>вижу </a:t>
            </a:r>
            <a:r>
              <a:rPr dirty="0"/>
              <a:t>в </a:t>
            </a:r>
            <a:r>
              <a:rPr spc="-35" dirty="0"/>
              <a:t>чате, </a:t>
            </a:r>
            <a:r>
              <a:rPr spc="-30" dirty="0"/>
              <a:t> </a:t>
            </a:r>
            <a:r>
              <a:rPr spc="-15" dirty="0"/>
              <a:t>могу</a:t>
            </a:r>
            <a:r>
              <a:rPr spc="-20" dirty="0"/>
              <a:t> </a:t>
            </a:r>
            <a:r>
              <a:rPr spc="-25" dirty="0"/>
              <a:t>ответить</a:t>
            </a:r>
            <a:r>
              <a:rPr spc="-20" dirty="0"/>
              <a:t> </a:t>
            </a:r>
            <a:r>
              <a:rPr spc="5" dirty="0"/>
              <a:t>не</a:t>
            </a:r>
            <a:r>
              <a:rPr spc="-15" dirty="0"/>
              <a:t> </a:t>
            </a:r>
            <a:r>
              <a:rPr spc="-30" dirty="0"/>
              <a:t>сразу</a:t>
            </a:r>
          </a:p>
        </p:txBody>
      </p:sp>
      <p:grpSp>
        <p:nvGrpSpPr>
          <p:cNvPr id="9" name="object 9"/>
          <p:cNvGrpSpPr/>
          <p:nvPr/>
        </p:nvGrpSpPr>
        <p:grpSpPr>
          <a:xfrm>
            <a:off x="6046275" y="0"/>
            <a:ext cx="3097530" cy="5135880"/>
            <a:chOff x="6046275" y="0"/>
            <a:chExt cx="3097530" cy="5135880"/>
          </a:xfrm>
        </p:grpSpPr>
        <p:sp>
          <p:nvSpPr>
            <p:cNvPr id="10" name="object 10"/>
            <p:cNvSpPr/>
            <p:nvPr/>
          </p:nvSpPr>
          <p:spPr>
            <a:xfrm>
              <a:off x="6046275" y="0"/>
              <a:ext cx="3097530" cy="5135880"/>
            </a:xfrm>
            <a:custGeom>
              <a:avLst/>
              <a:gdLst/>
              <a:ahLst/>
              <a:cxnLst/>
              <a:rect l="l" t="t" r="r" b="b"/>
              <a:pathLst>
                <a:path w="3097529" h="5135880">
                  <a:moveTo>
                    <a:pt x="3097499" y="5135450"/>
                  </a:moveTo>
                  <a:lnTo>
                    <a:pt x="0" y="5135450"/>
                  </a:lnTo>
                  <a:lnTo>
                    <a:pt x="0" y="0"/>
                  </a:lnTo>
                  <a:lnTo>
                    <a:pt x="3097499" y="0"/>
                  </a:lnTo>
                  <a:lnTo>
                    <a:pt x="3097499" y="5135450"/>
                  </a:lnTo>
                  <a:close/>
                </a:path>
              </a:pathLst>
            </a:custGeom>
            <a:solidFill>
              <a:srgbClr val="2121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438592" y="1912031"/>
              <a:ext cx="330301" cy="330302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438592" y="2392126"/>
              <a:ext cx="330301" cy="330302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438592" y="2872220"/>
              <a:ext cx="330301" cy="330302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438592" y="3352314"/>
              <a:ext cx="330301" cy="330302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438592" y="3832409"/>
              <a:ext cx="330301" cy="330300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438592" y="4312502"/>
              <a:ext cx="330301" cy="330302"/>
            </a:xfrm>
            <a:prstGeom prst="rect">
              <a:avLst/>
            </a:prstGeom>
          </p:spPr>
        </p:pic>
      </p:grpSp>
      <p:sp>
        <p:nvSpPr>
          <p:cNvPr id="17" name="object 17"/>
          <p:cNvSpPr txBox="1">
            <a:spLocks noGrp="1"/>
          </p:cNvSpPr>
          <p:nvPr>
            <p:ph sz="half" idx="3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9591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Условные </a:t>
            </a:r>
            <a:r>
              <a:rPr spc="-5" dirty="0"/>
              <a:t> </a:t>
            </a:r>
            <a:r>
              <a:rPr spc="-10" dirty="0"/>
              <a:t>обозначения</a:t>
            </a:r>
          </a:p>
          <a:p>
            <a:pPr marL="497840">
              <a:lnSpc>
                <a:spcPct val="100000"/>
              </a:lnSpc>
              <a:spcBef>
                <a:spcPts val="1895"/>
              </a:spcBef>
            </a:pPr>
            <a:r>
              <a:rPr sz="1100" b="0" spc="-10" dirty="0">
                <a:latin typeface="Roboto"/>
                <a:cs typeface="Roboto"/>
              </a:rPr>
              <a:t>Индивидуально</a:t>
            </a:r>
            <a:endParaRPr sz="1100">
              <a:latin typeface="Roboto"/>
              <a:cs typeface="Roboto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450">
              <a:latin typeface="Roboto"/>
              <a:cs typeface="Roboto"/>
            </a:endParaRPr>
          </a:p>
          <a:p>
            <a:pPr marL="497840" marR="5080">
              <a:lnSpc>
                <a:spcPct val="100000"/>
              </a:lnSpc>
              <a:spcBef>
                <a:spcPts val="5"/>
              </a:spcBef>
            </a:pPr>
            <a:r>
              <a:rPr sz="1100" b="0" spc="-15" dirty="0">
                <a:latin typeface="Roboto"/>
                <a:cs typeface="Roboto"/>
              </a:rPr>
              <a:t>Время, необходимое </a:t>
            </a:r>
            <a:r>
              <a:rPr sz="1100" b="0" spc="-260" dirty="0">
                <a:latin typeface="Roboto"/>
                <a:cs typeface="Roboto"/>
              </a:rPr>
              <a:t> </a:t>
            </a:r>
            <a:r>
              <a:rPr sz="1100" b="0" spc="-5" dirty="0">
                <a:latin typeface="Roboto"/>
                <a:cs typeface="Roboto"/>
              </a:rPr>
              <a:t>на</a:t>
            </a:r>
            <a:r>
              <a:rPr sz="1100" b="0" spc="-10" dirty="0">
                <a:latin typeface="Roboto"/>
                <a:cs typeface="Roboto"/>
              </a:rPr>
              <a:t> </a:t>
            </a:r>
            <a:r>
              <a:rPr sz="1100" b="0" spc="-15" dirty="0">
                <a:latin typeface="Roboto"/>
                <a:cs typeface="Roboto"/>
              </a:rPr>
              <a:t>активность</a:t>
            </a:r>
            <a:endParaRPr sz="1100">
              <a:latin typeface="Roboto"/>
              <a:cs typeface="Roboto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600">
              <a:latin typeface="Roboto"/>
              <a:cs typeface="Roboto"/>
            </a:endParaRPr>
          </a:p>
          <a:p>
            <a:pPr marL="497840">
              <a:lnSpc>
                <a:spcPct val="100000"/>
              </a:lnSpc>
            </a:pPr>
            <a:r>
              <a:rPr sz="1100" b="0" dirty="0">
                <a:latin typeface="Roboto"/>
                <a:cs typeface="Roboto"/>
              </a:rPr>
              <a:t>Пишем</a:t>
            </a:r>
            <a:r>
              <a:rPr sz="1100" b="0" spc="-30" dirty="0">
                <a:latin typeface="Roboto"/>
                <a:cs typeface="Roboto"/>
              </a:rPr>
              <a:t> </a:t>
            </a:r>
            <a:r>
              <a:rPr sz="1100" b="0" dirty="0">
                <a:latin typeface="Roboto"/>
                <a:cs typeface="Roboto"/>
              </a:rPr>
              <a:t>в</a:t>
            </a:r>
            <a:r>
              <a:rPr sz="1100" b="0" spc="-30" dirty="0">
                <a:latin typeface="Roboto"/>
                <a:cs typeface="Roboto"/>
              </a:rPr>
              <a:t> </a:t>
            </a:r>
            <a:r>
              <a:rPr sz="1100" b="0" spc="-25" dirty="0">
                <a:latin typeface="Roboto"/>
                <a:cs typeface="Roboto"/>
              </a:rPr>
              <a:t>чат</a:t>
            </a:r>
            <a:endParaRPr sz="1100">
              <a:latin typeface="Roboto"/>
              <a:cs typeface="Roboto"/>
            </a:endParaRPr>
          </a:p>
          <a:p>
            <a:pPr>
              <a:lnSpc>
                <a:spcPct val="100000"/>
              </a:lnSpc>
            </a:pPr>
            <a:endParaRPr sz="1300">
              <a:latin typeface="Roboto"/>
              <a:cs typeface="Roboto"/>
            </a:endParaRPr>
          </a:p>
          <a:p>
            <a:pPr marL="497840">
              <a:lnSpc>
                <a:spcPct val="100000"/>
              </a:lnSpc>
              <a:spcBef>
                <a:spcPts val="950"/>
              </a:spcBef>
            </a:pPr>
            <a:r>
              <a:rPr sz="1100" b="0" spc="-20" dirty="0">
                <a:latin typeface="Roboto"/>
                <a:cs typeface="Roboto"/>
              </a:rPr>
              <a:t>Говорим</a:t>
            </a:r>
            <a:r>
              <a:rPr sz="1100" b="0" spc="-30" dirty="0">
                <a:latin typeface="Roboto"/>
                <a:cs typeface="Roboto"/>
              </a:rPr>
              <a:t> </a:t>
            </a:r>
            <a:r>
              <a:rPr sz="1100" b="0" spc="-5" dirty="0">
                <a:latin typeface="Roboto"/>
                <a:cs typeface="Roboto"/>
              </a:rPr>
              <a:t>голосом</a:t>
            </a:r>
            <a:endParaRPr sz="1100">
              <a:latin typeface="Roboto"/>
              <a:cs typeface="Roboto"/>
            </a:endParaRPr>
          </a:p>
          <a:p>
            <a:pPr>
              <a:lnSpc>
                <a:spcPct val="100000"/>
              </a:lnSpc>
            </a:pPr>
            <a:endParaRPr sz="1300">
              <a:latin typeface="Roboto"/>
              <a:cs typeface="Roboto"/>
            </a:endParaRPr>
          </a:p>
          <a:p>
            <a:pPr marL="497840">
              <a:lnSpc>
                <a:spcPct val="100000"/>
              </a:lnSpc>
              <a:spcBef>
                <a:spcPts val="805"/>
              </a:spcBef>
            </a:pPr>
            <a:r>
              <a:rPr sz="1100" b="0" spc="-15" dirty="0">
                <a:latin typeface="Roboto"/>
                <a:cs typeface="Roboto"/>
              </a:rPr>
              <a:t>Документ</a:t>
            </a:r>
            <a:endParaRPr sz="1100">
              <a:latin typeface="Roboto"/>
              <a:cs typeface="Roboto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450">
              <a:latin typeface="Roboto"/>
              <a:cs typeface="Roboto"/>
            </a:endParaRPr>
          </a:p>
          <a:p>
            <a:pPr marL="497840" marR="161925">
              <a:lnSpc>
                <a:spcPct val="100000"/>
              </a:lnSpc>
            </a:pPr>
            <a:r>
              <a:rPr sz="1100" b="0" spc="-25" dirty="0">
                <a:latin typeface="Roboto"/>
                <a:cs typeface="Roboto"/>
              </a:rPr>
              <a:t>Ответьте </a:t>
            </a:r>
            <a:r>
              <a:rPr sz="1100" b="0" spc="-5" dirty="0">
                <a:latin typeface="Roboto"/>
                <a:cs typeface="Roboto"/>
              </a:rPr>
              <a:t>себе </a:t>
            </a:r>
            <a:r>
              <a:rPr sz="1100" b="0" spc="10" dirty="0">
                <a:latin typeface="Roboto"/>
                <a:cs typeface="Roboto"/>
              </a:rPr>
              <a:t>или </a:t>
            </a:r>
            <a:r>
              <a:rPr sz="1100" b="0" spc="-260" dirty="0">
                <a:latin typeface="Roboto"/>
                <a:cs typeface="Roboto"/>
              </a:rPr>
              <a:t> </a:t>
            </a:r>
            <a:r>
              <a:rPr sz="1100" b="0" spc="-25" dirty="0">
                <a:latin typeface="Roboto"/>
                <a:cs typeface="Roboto"/>
              </a:rPr>
              <a:t>задайте</a:t>
            </a:r>
            <a:r>
              <a:rPr sz="1100" b="0" spc="-20" dirty="0">
                <a:latin typeface="Roboto"/>
                <a:cs typeface="Roboto"/>
              </a:rPr>
              <a:t> </a:t>
            </a:r>
            <a:r>
              <a:rPr sz="1100" b="0" spc="-5" dirty="0">
                <a:latin typeface="Roboto"/>
                <a:cs typeface="Roboto"/>
              </a:rPr>
              <a:t>вопрос</a:t>
            </a:r>
            <a:endParaRPr sz="110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24450" y="2030821"/>
            <a:ext cx="5066750" cy="772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900" spc="-5" dirty="0">
                <a:solidFill>
                  <a:srgbClr val="FFFFFF"/>
                </a:solidFill>
              </a:rPr>
              <a:t>Вопросы?</a:t>
            </a:r>
            <a:endParaRPr sz="4900" dirty="0"/>
          </a:p>
        </p:txBody>
      </p:sp>
      <p:grpSp>
        <p:nvGrpSpPr>
          <p:cNvPr id="3" name="object 3"/>
          <p:cNvGrpSpPr/>
          <p:nvPr/>
        </p:nvGrpSpPr>
        <p:grpSpPr>
          <a:xfrm>
            <a:off x="719975" y="3370764"/>
            <a:ext cx="4045585" cy="662940"/>
            <a:chOff x="719975" y="3370764"/>
            <a:chExt cx="4045585" cy="66294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9975" y="3370764"/>
              <a:ext cx="662534" cy="66253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02950" y="3370764"/>
              <a:ext cx="662534" cy="662534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511050" y="3444186"/>
            <a:ext cx="172402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10" dirty="0">
                <a:solidFill>
                  <a:srgbClr val="FFFFFF"/>
                </a:solidFill>
                <a:latin typeface="Roboto"/>
                <a:cs typeface="Roboto"/>
              </a:rPr>
              <a:t>Ставим</a:t>
            </a:r>
            <a:r>
              <a:rPr sz="1500" spc="-5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500" spc="-25" dirty="0">
                <a:solidFill>
                  <a:srgbClr val="FFFFFF"/>
                </a:solidFill>
                <a:latin typeface="Roboto"/>
                <a:cs typeface="Roboto"/>
              </a:rPr>
              <a:t>“+”,</a:t>
            </a:r>
            <a:endParaRPr sz="150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</a:pPr>
            <a:r>
              <a:rPr sz="1500" spc="10" dirty="0">
                <a:solidFill>
                  <a:srgbClr val="FFFFFF"/>
                </a:solidFill>
                <a:latin typeface="Roboto"/>
                <a:cs typeface="Roboto"/>
              </a:rPr>
              <a:t>если</a:t>
            </a:r>
            <a:r>
              <a:rPr sz="1500" spc="-3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500" spc="-10" dirty="0">
                <a:solidFill>
                  <a:srgbClr val="FFFFFF"/>
                </a:solidFill>
                <a:latin typeface="Roboto"/>
                <a:cs typeface="Roboto"/>
              </a:rPr>
              <a:t>вопросы</a:t>
            </a:r>
            <a:r>
              <a:rPr sz="1500" spc="-3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500" spc="-15" dirty="0">
                <a:solidFill>
                  <a:srgbClr val="FFFFFF"/>
                </a:solidFill>
                <a:latin typeface="Roboto"/>
                <a:cs typeface="Roboto"/>
              </a:rPr>
              <a:t>есть</a:t>
            </a:r>
            <a:endParaRPr sz="1500">
              <a:latin typeface="Roboto"/>
              <a:cs typeface="Roboto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879725" y="3444186"/>
            <a:ext cx="169989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10" dirty="0">
                <a:solidFill>
                  <a:srgbClr val="FFFFFF"/>
                </a:solidFill>
                <a:latin typeface="Roboto"/>
                <a:cs typeface="Roboto"/>
              </a:rPr>
              <a:t>Ставим</a:t>
            </a:r>
            <a:r>
              <a:rPr sz="1500" spc="-4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500" spc="-40" dirty="0">
                <a:solidFill>
                  <a:srgbClr val="FFFFFF"/>
                </a:solidFill>
                <a:latin typeface="Roboto"/>
                <a:cs typeface="Roboto"/>
              </a:rPr>
              <a:t>“–”,</a:t>
            </a:r>
            <a:endParaRPr sz="150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</a:pPr>
            <a:r>
              <a:rPr sz="1500" spc="10" dirty="0">
                <a:solidFill>
                  <a:srgbClr val="FFFFFF"/>
                </a:solidFill>
                <a:latin typeface="Roboto"/>
                <a:cs typeface="Roboto"/>
              </a:rPr>
              <a:t>если</a:t>
            </a:r>
            <a:r>
              <a:rPr sz="1500" spc="-3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500" spc="-5" dirty="0">
                <a:solidFill>
                  <a:srgbClr val="FFFFFF"/>
                </a:solidFill>
                <a:latin typeface="Roboto"/>
                <a:cs typeface="Roboto"/>
              </a:rPr>
              <a:t>вопросов</a:t>
            </a:r>
            <a:r>
              <a:rPr sz="1500" spc="-3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500" spc="-15" dirty="0">
                <a:solidFill>
                  <a:srgbClr val="FFFFFF"/>
                </a:solidFill>
                <a:latin typeface="Roboto"/>
                <a:cs typeface="Roboto"/>
              </a:rPr>
              <a:t>нет</a:t>
            </a:r>
            <a:endParaRPr sz="1500">
              <a:latin typeface="Roboto"/>
              <a:cs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77573829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7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Список материалов для изучения</a:t>
            </a:r>
            <a:endParaRPr dirty="0"/>
          </a:p>
        </p:txBody>
      </p:sp>
      <p:sp>
        <p:nvSpPr>
          <p:cNvPr id="408" name="Google Shape;408;p71"/>
          <p:cNvSpPr txBox="1">
            <a:spLocks noGrp="1"/>
          </p:cNvSpPr>
          <p:nvPr>
            <p:ph type="body" idx="4294967295"/>
          </p:nvPr>
        </p:nvSpPr>
        <p:spPr>
          <a:xfrm>
            <a:off x="381000" y="895350"/>
            <a:ext cx="8610600" cy="396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indent="-311150" algn="l" rtl="0">
              <a:lnSpc>
                <a:spcPct val="100000"/>
              </a:lnSpc>
              <a:buSzPts val="1300"/>
              <a:buAutoNum type="arabicPeriod"/>
            </a:pPr>
            <a:endParaRPr lang="en-US" sz="1300" dirty="0"/>
          </a:p>
          <a:p>
            <a:pPr marL="457200" indent="-311150" algn="l" rtl="0">
              <a:lnSpc>
                <a:spcPct val="100000"/>
              </a:lnSpc>
              <a:buSzPts val="1300"/>
              <a:buAutoNum type="arabicPeriod"/>
            </a:pPr>
            <a:r>
              <a:rPr lang="ru-RU" sz="1900" b="1" dirty="0"/>
              <a:t>Как учится </a:t>
            </a:r>
            <a:r>
              <a:rPr lang="ru-RU" sz="1900" b="1" dirty="0" err="1"/>
              <a:t>нейросеть</a:t>
            </a:r>
            <a:r>
              <a:rPr lang="ru-RU" sz="1900" b="1" dirty="0"/>
              <a:t> – обратное распространение ошибки</a:t>
            </a:r>
            <a:endParaRPr lang="en-US" sz="1900" b="1" dirty="0"/>
          </a:p>
          <a:p>
            <a:pPr marL="914400" lvl="1" indent="-311150" algn="l" rtl="0">
              <a:buSzPts val="1300"/>
              <a:buFont typeface="Arial" panose="020B0604020202020204" pitchFamily="34" charset="0"/>
              <a:buChar char="•"/>
            </a:pPr>
            <a:r>
              <a:rPr lang="en-US" sz="1400" dirty="0">
                <a:hlinkClick r:id="rId3"/>
              </a:rPr>
              <a:t>https://www.youtube.com/watch?v=f9oDe4Yq4E0</a:t>
            </a:r>
            <a:r>
              <a:rPr lang="en-US" sz="1400" dirty="0"/>
              <a:t> </a:t>
            </a:r>
          </a:p>
          <a:p>
            <a:pPr marL="914400" lvl="1" indent="-311150" algn="l" rtl="0">
              <a:buSzPts val="1300"/>
              <a:buFont typeface="Arial" panose="020B0604020202020204" pitchFamily="34" charset="0"/>
              <a:buChar char="•"/>
            </a:pPr>
            <a:r>
              <a:rPr lang="en-US" sz="1400" dirty="0">
                <a:hlinkClick r:id="rId4"/>
              </a:rPr>
              <a:t>https://www.youtube.com/watch?v=JwpFvFpbOGc</a:t>
            </a:r>
            <a:r>
              <a:rPr lang="en-US" sz="1400" dirty="0"/>
              <a:t> </a:t>
            </a:r>
          </a:p>
          <a:p>
            <a:pPr marL="914400" lvl="1" indent="-311150" algn="l" rtl="0">
              <a:buSzPts val="1300"/>
              <a:buFont typeface="Arial" panose="020B0604020202020204" pitchFamily="34" charset="0"/>
              <a:buChar char="•"/>
            </a:pPr>
            <a:r>
              <a:rPr lang="en-US" sz="1400" dirty="0">
                <a:hlinkClick r:id="rId5"/>
              </a:rPr>
              <a:t>https://www.youtube.com/watch?v=rP_k8cpsNWY</a:t>
            </a:r>
            <a:r>
              <a:rPr lang="en-US" sz="1400" dirty="0"/>
              <a:t> </a:t>
            </a:r>
          </a:p>
          <a:p>
            <a:pPr marL="457200" indent="-311150" algn="l" rtl="0">
              <a:lnSpc>
                <a:spcPct val="100000"/>
              </a:lnSpc>
              <a:buSzPts val="1300"/>
              <a:buAutoNum type="arabicPeriod"/>
            </a:pPr>
            <a:endParaRPr lang="ru-RU" sz="1900" b="1" dirty="0"/>
          </a:p>
          <a:p>
            <a:pPr marL="457200" indent="-311150" algn="l" rtl="0">
              <a:lnSpc>
                <a:spcPct val="100000"/>
              </a:lnSpc>
              <a:buSzPts val="1300"/>
              <a:buAutoNum type="arabicPeriod"/>
            </a:pPr>
            <a:r>
              <a:rPr lang="ru-RU" sz="1900" b="1" dirty="0"/>
              <a:t>Обзор оптимизаторов</a:t>
            </a:r>
            <a:r>
              <a:rPr lang="ru-RU" sz="1700" b="1" dirty="0"/>
              <a:t> </a:t>
            </a:r>
            <a:endParaRPr lang="en-US" sz="1700" b="1" dirty="0"/>
          </a:p>
          <a:p>
            <a:pPr marL="914400" lvl="1" indent="-311150" algn="l" rtl="0">
              <a:buSzPts val="1300"/>
              <a:buFont typeface="Arial" panose="020B0604020202020204" pitchFamily="34" charset="0"/>
              <a:buChar char="•"/>
            </a:pPr>
            <a:r>
              <a:rPr lang="en-US" sz="1300" dirty="0">
                <a:hlinkClick r:id="rId6"/>
              </a:rPr>
              <a:t>https://habr.com/ru/articles/318970/</a:t>
            </a:r>
            <a:r>
              <a:rPr lang="ru-RU" sz="1300" dirty="0"/>
              <a:t> </a:t>
            </a:r>
          </a:p>
          <a:p>
            <a:pPr marL="914400" lvl="1" indent="-311150" algn="l" rtl="0">
              <a:buSzPts val="1300"/>
              <a:buFont typeface="Arial" panose="020B0604020202020204" pitchFamily="34" charset="0"/>
              <a:buChar char="•"/>
            </a:pPr>
            <a:r>
              <a:rPr lang="en-US" sz="1300" dirty="0">
                <a:hlinkClick r:id="rId7"/>
              </a:rPr>
              <a:t>https://habr.com/ru/companies/skillfactory/articles/552394/</a:t>
            </a:r>
            <a:r>
              <a:rPr lang="ru-RU" sz="1300" dirty="0"/>
              <a:t> </a:t>
            </a:r>
            <a:endParaRPr lang="en-US" sz="1900" b="1" dirty="0"/>
          </a:p>
          <a:p>
            <a:pPr marL="457200" indent="-311150" algn="l" rtl="0">
              <a:lnSpc>
                <a:spcPct val="100000"/>
              </a:lnSpc>
              <a:buSzPts val="1300"/>
              <a:buAutoNum type="arabicPeriod"/>
            </a:pPr>
            <a:endParaRPr lang="ru-RU" sz="1900" b="1" dirty="0"/>
          </a:p>
          <a:p>
            <a:pPr marL="457200" indent="-311150" algn="l" rtl="0">
              <a:lnSpc>
                <a:spcPct val="100000"/>
              </a:lnSpc>
              <a:buSzPts val="1300"/>
              <a:buAutoNum type="arabicPeriod"/>
            </a:pPr>
            <a:r>
              <a:rPr lang="ru-RU" sz="1900" b="1" dirty="0"/>
              <a:t>Влияние момента на обучение</a:t>
            </a:r>
          </a:p>
          <a:p>
            <a:pPr marL="914400" lvl="1" indent="-311150" algn="l" rtl="0">
              <a:buSzPts val="1300"/>
              <a:buFont typeface="Arial" panose="020B0604020202020204" pitchFamily="34" charset="0"/>
              <a:buChar char="•"/>
            </a:pPr>
            <a:r>
              <a:rPr lang="en-US" sz="1400" dirty="0">
                <a:hlinkClick r:id="rId8"/>
              </a:rPr>
              <a:t>https://distill.pub/2017/momentum/</a:t>
            </a:r>
            <a:r>
              <a:rPr lang="en-US" sz="1400" dirty="0"/>
              <a:t> </a:t>
            </a:r>
            <a:endParaRPr lang="en-US" sz="1300" dirty="0"/>
          </a:p>
          <a:p>
            <a:pPr marL="914400" lvl="1" indent="-311150" algn="l" rtl="0">
              <a:buSzPts val="1300"/>
              <a:buFont typeface="Arial" panose="020B0604020202020204" pitchFamily="34" charset="0"/>
              <a:buChar char="•"/>
            </a:pPr>
            <a:endParaRPr lang="ru-RU" sz="1300" dirty="0"/>
          </a:p>
          <a:p>
            <a:pPr marL="457200" indent="-311150" algn="l" rtl="0">
              <a:lnSpc>
                <a:spcPct val="100000"/>
              </a:lnSpc>
              <a:buSzPts val="1300"/>
              <a:buAutoNum type="arabicPeriod"/>
            </a:pPr>
            <a:endParaRPr lang="en-GB" sz="1300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74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</a:pPr>
            <a:r>
              <a:rPr lang="ru-RU" dirty="0"/>
              <a:t>Рефлексия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5737258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7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</a:pPr>
            <a:r>
              <a:rPr lang="ru-RU" dirty="0"/>
              <a:t>Рефлексия</a:t>
            </a:r>
            <a:endParaRPr dirty="0"/>
          </a:p>
        </p:txBody>
      </p:sp>
      <p:pic>
        <p:nvPicPr>
          <p:cNvPr id="486" name="Google Shape;486;p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3114" y="2019850"/>
            <a:ext cx="828522" cy="828504"/>
          </a:xfrm>
          <a:prstGeom prst="rect">
            <a:avLst/>
          </a:prstGeom>
          <a:noFill/>
          <a:ln>
            <a:noFill/>
          </a:ln>
        </p:spPr>
      </p:pic>
      <p:sp>
        <p:nvSpPr>
          <p:cNvPr id="487" name="Google Shape;487;p75"/>
          <p:cNvSpPr txBox="1"/>
          <p:nvPr/>
        </p:nvSpPr>
        <p:spPr>
          <a:xfrm>
            <a:off x="1700240" y="2364004"/>
            <a:ext cx="46722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 какими впечатлениями уходите с вебинара?</a:t>
            </a:r>
            <a:endParaRPr sz="1500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8" name="Google Shape;488;p75"/>
          <p:cNvSpPr txBox="1"/>
          <p:nvPr/>
        </p:nvSpPr>
        <p:spPr>
          <a:xfrm>
            <a:off x="1700240" y="3414189"/>
            <a:ext cx="49968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Как будете применять на практике то,</a:t>
            </a:r>
            <a:endParaRPr sz="1500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что узнали на вебинаре?</a:t>
            </a:r>
            <a:endParaRPr sz="1500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89" name="Google Shape;489;p7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21950" y="3330152"/>
            <a:ext cx="845250" cy="845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6"/>
          <p:cNvSpPr txBox="1">
            <a:spLocks noGrp="1"/>
          </p:cNvSpPr>
          <p:nvPr>
            <p:ph type="title"/>
          </p:nvPr>
        </p:nvSpPr>
        <p:spPr>
          <a:xfrm>
            <a:off x="956224" y="396394"/>
            <a:ext cx="7730575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3800" dirty="0"/>
              <a:t>Заполните, пожалуйста,</a:t>
            </a:r>
            <a:endParaRPr sz="38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</a:pPr>
            <a:r>
              <a:rPr lang="ru-RU" sz="3800" dirty="0"/>
              <a:t>опрос о занятии</a:t>
            </a:r>
            <a:endParaRPr sz="38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</a:pPr>
            <a:r>
              <a:rPr lang="ru-RU" sz="3800" dirty="0"/>
              <a:t>по ссылке в чате</a:t>
            </a:r>
            <a:endParaRPr sz="3800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8"/>
          <p:cNvSpPr/>
          <p:nvPr/>
        </p:nvSpPr>
        <p:spPr>
          <a:xfrm>
            <a:off x="630000" y="2703050"/>
            <a:ext cx="1033800" cy="198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48"/>
          <p:cNvSpPr txBox="1">
            <a:spLocks noGrp="1"/>
          </p:cNvSpPr>
          <p:nvPr>
            <p:ph type="subTitle" idx="2"/>
          </p:nvPr>
        </p:nvSpPr>
        <p:spPr>
          <a:xfrm>
            <a:off x="3082400" y="2304911"/>
            <a:ext cx="5856300" cy="39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Игорь Стурейко</a:t>
            </a:r>
            <a:endParaRPr dirty="0"/>
          </a:p>
        </p:txBody>
      </p:sp>
      <p:sp>
        <p:nvSpPr>
          <p:cNvPr id="12" name="Google Shape;499;p77">
            <a:extLst>
              <a:ext uri="{FF2B5EF4-FFF2-40B4-BE49-F238E27FC236}">
                <a16:creationId xmlns:a16="http://schemas.microsoft.com/office/drawing/2014/main" id="{582ECAAA-AF1D-254F-9EEA-3E6087D018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0550" y="821221"/>
            <a:ext cx="8520600" cy="13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Aft>
                <a:spcPts val="0"/>
              </a:spcAft>
              <a:buSzPts val="3200"/>
              <a:buNone/>
            </a:pPr>
            <a:r>
              <a:rPr lang="ru-RU" dirty="0"/>
              <a:t>Приходите на следующие вебинары</a:t>
            </a:r>
            <a:br>
              <a:rPr lang="ru-RU" dirty="0"/>
            </a:br>
            <a:r>
              <a:rPr lang="en-US" sz="1800" dirty="0"/>
              <a:t>07.08 – </a:t>
            </a:r>
            <a:r>
              <a:rPr lang="ru-RU" sz="1800" dirty="0"/>
              <a:t>Борьба с переобучение нейросетей, взрыв и затухание градиентов</a:t>
            </a:r>
            <a:endParaRPr dirty="0"/>
          </a:p>
        </p:txBody>
      </p:sp>
      <p:sp>
        <p:nvSpPr>
          <p:cNvPr id="13" name="Google Shape;500;p77">
            <a:extLst>
              <a:ext uri="{FF2B5EF4-FFF2-40B4-BE49-F238E27FC236}">
                <a16:creationId xmlns:a16="http://schemas.microsoft.com/office/drawing/2014/main" id="{E0455609-6D75-8B47-AD05-D96CCF37ECC1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ru-RU" dirty="0"/>
              <a:t>Спасибо за внимание!</a:t>
            </a: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31303AF-03ED-4942-AD0B-371ABDC3B86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2156" r="295"/>
          <a:stretch/>
        </p:blipFill>
        <p:spPr>
          <a:xfrm>
            <a:off x="832654" y="2865544"/>
            <a:ext cx="1662292" cy="1657372"/>
          </a:xfrm>
          <a:prstGeom prst="ellipse">
            <a:avLst/>
          </a:prstGeom>
          <a:ln w="127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0" name="Google Shape;209;p48">
            <a:extLst>
              <a:ext uri="{FF2B5EF4-FFF2-40B4-BE49-F238E27FC236}">
                <a16:creationId xmlns:a16="http://schemas.microsoft.com/office/drawing/2014/main" id="{9CBF8D9B-9E81-1D41-AF54-9F2B6EDEE2AA}"/>
              </a:ext>
            </a:extLst>
          </p:cNvPr>
          <p:cNvSpPr txBox="1">
            <a:spLocks/>
          </p:cNvSpPr>
          <p:nvPr/>
        </p:nvSpPr>
        <p:spPr>
          <a:xfrm>
            <a:off x="3082400" y="2701811"/>
            <a:ext cx="5938750" cy="2133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>
            <a:lvl1pPr marL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 i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70025" indent="-1465263">
              <a:tabLst>
                <a:tab pos="1465263" algn="l"/>
              </a:tabLst>
            </a:pPr>
            <a:r>
              <a:rPr lang="ru-RU" sz="1150" b="1" kern="0" dirty="0"/>
              <a:t>Руководитель курсов: </a:t>
            </a:r>
            <a:r>
              <a:rPr lang="en-US" sz="1150" b="1" kern="0" dirty="0"/>
              <a:t>	Reinforcement Learning, ML Professional, ML Basic, </a:t>
            </a:r>
            <a:br>
              <a:rPr lang="en-US" sz="1150" b="1" kern="0" dirty="0"/>
            </a:br>
            <a:r>
              <a:rPr lang="en-US" sz="1150" b="1" kern="0" dirty="0" err="1"/>
              <a:t>MLOps</a:t>
            </a:r>
            <a:r>
              <a:rPr lang="en-US" sz="1150" b="1" kern="0" dirty="0"/>
              <a:t>, </a:t>
            </a:r>
            <a:r>
              <a:rPr lang="en-US" sz="1150" b="1" kern="0" dirty="0" err="1"/>
              <a:t>FinML</a:t>
            </a:r>
            <a:endParaRPr lang="en-US" sz="1150" b="1" kern="0" dirty="0"/>
          </a:p>
          <a:p>
            <a:pPr rtl="0"/>
            <a:endParaRPr lang="en-US" sz="1150" b="1" kern="0" dirty="0"/>
          </a:p>
          <a:p>
            <a:pPr rtl="0"/>
            <a:r>
              <a:rPr lang="en-US" sz="1150" b="1" kern="0" dirty="0" err="1"/>
              <a:t>Teamlead</a:t>
            </a:r>
            <a:r>
              <a:rPr lang="en-US" sz="1150" b="1" kern="0" dirty="0"/>
              <a:t>, </a:t>
            </a:r>
            <a:r>
              <a:rPr lang="ru-RU" sz="1150" b="1" kern="0" dirty="0"/>
              <a:t>главный инженер проекта, </a:t>
            </a:r>
          </a:p>
          <a:p>
            <a:pPr rtl="0"/>
            <a:r>
              <a:rPr lang="ru-RU" sz="1150" b="1" kern="0" dirty="0"/>
              <a:t>Физический факультет МГУ, </a:t>
            </a:r>
            <a:r>
              <a:rPr lang="en-US" sz="1150" b="1" kern="0" dirty="0"/>
              <a:t>PhD </a:t>
            </a:r>
            <a:r>
              <a:rPr lang="ru-RU" sz="1150" b="1" kern="0" dirty="0"/>
              <a:t>теоретическая физика</a:t>
            </a:r>
          </a:p>
          <a:p>
            <a:pPr rtl="0"/>
            <a:endParaRPr lang="ru-RU" sz="1150" kern="0" dirty="0"/>
          </a:p>
          <a:p>
            <a:pPr rtl="0"/>
            <a:r>
              <a:rPr lang="ru-RU" sz="1150" b="1" kern="0" dirty="0"/>
              <a:t>Опыт:</a:t>
            </a:r>
            <a:endParaRPr lang="ru-RU" sz="1150" kern="0" dirty="0"/>
          </a:p>
          <a:p>
            <a:pPr rtl="0"/>
            <a:r>
              <a:rPr lang="ru-RU" sz="1150" kern="0" dirty="0"/>
              <a:t>Более 15 лет занимался прикладной математикой и мат моделированием</a:t>
            </a:r>
          </a:p>
          <a:p>
            <a:pPr rtl="0"/>
            <a:r>
              <a:rPr lang="ru-RU" sz="1150" kern="0" dirty="0"/>
              <a:t>(</a:t>
            </a:r>
            <a:r>
              <a:rPr lang="en-US" sz="1150" kern="0" dirty="0"/>
              <a:t>Data Scientist) (Python, </a:t>
            </a:r>
            <a:r>
              <a:rPr lang="ru-RU" sz="1150" kern="0" dirty="0"/>
              <a:t>С++) в НИИ ПАО Газпром</a:t>
            </a:r>
          </a:p>
          <a:p>
            <a:pPr rtl="0"/>
            <a:endParaRPr lang="ru-RU" sz="1150" kern="0" dirty="0"/>
          </a:p>
          <a:p>
            <a:pPr rtl="0"/>
            <a:endParaRPr lang="ru-RU" sz="1150" b="1" kern="0" dirty="0"/>
          </a:p>
          <a:p>
            <a:pPr rtl="0"/>
            <a:r>
              <a:rPr lang="ru-RU" sz="1150" b="1" kern="0" dirty="0"/>
              <a:t>@</a:t>
            </a:r>
            <a:r>
              <a:rPr lang="en-US" sz="1150" b="1" kern="0" dirty="0" err="1"/>
              <a:t>stureiko</a:t>
            </a:r>
            <a:r>
              <a:rPr lang="en-US" sz="1150" b="1" kern="0" dirty="0"/>
              <a:t> (TG)</a:t>
            </a:r>
          </a:p>
          <a:p>
            <a:pPr rtl="0"/>
            <a:endParaRPr lang="en-US" sz="1150" b="1" kern="0" dirty="0"/>
          </a:p>
          <a:p>
            <a:pPr rtl="0"/>
            <a:r>
              <a:rPr lang="en-US" sz="1150" b="1" kern="0" dirty="0"/>
              <a:t>LinkedIn: </a:t>
            </a:r>
            <a:r>
              <a:rPr lang="en-US" sz="1150" kern="0" dirty="0">
                <a:hlinkClick r:id="rId4"/>
              </a:rPr>
              <a:t>igor-stureiko</a:t>
            </a:r>
            <a:r>
              <a:rPr lang="en-US" sz="1150" kern="0" dirty="0"/>
              <a:t> </a:t>
            </a:r>
          </a:p>
          <a:p>
            <a:pPr rtl="0"/>
            <a:endParaRPr lang="en-US" sz="1150" kern="0" dirty="0"/>
          </a:p>
          <a:p>
            <a:pPr rtl="0"/>
            <a:r>
              <a:rPr lang="en-US" sz="1150" b="1" kern="0" dirty="0"/>
              <a:t>@</a:t>
            </a:r>
            <a:r>
              <a:rPr lang="en-US" sz="1150" b="1" kern="0" dirty="0" err="1"/>
              <a:t>rl_fintech</a:t>
            </a:r>
            <a:r>
              <a:rPr lang="en-US" sz="1150" b="1" kern="0" dirty="0"/>
              <a:t> </a:t>
            </a:r>
            <a:r>
              <a:rPr lang="en-US" sz="1150" kern="0" dirty="0"/>
              <a:t>(</a:t>
            </a:r>
            <a:r>
              <a:rPr lang="ru-RU" sz="1150" kern="0" dirty="0"/>
              <a:t>Мой канал о моделях в бизнесе)</a:t>
            </a:r>
            <a:endParaRPr lang="ru-RU" sz="1400" kern="0" dirty="0"/>
          </a:p>
        </p:txBody>
      </p:sp>
    </p:spTree>
    <p:extLst>
      <p:ext uri="{BB962C8B-B14F-4D97-AF65-F5344CB8AC3E}">
        <p14:creationId xmlns:p14="http://schemas.microsoft.com/office/powerpoint/2010/main" val="7069872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73575" y="388000"/>
            <a:ext cx="6225366" cy="497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0" dirty="0"/>
              <a:t>Карта</a:t>
            </a:r>
            <a:r>
              <a:rPr spc="-65" dirty="0"/>
              <a:t> </a:t>
            </a:r>
            <a:r>
              <a:rPr spc="-15" dirty="0"/>
              <a:t>курса</a:t>
            </a:r>
          </a:p>
        </p:txBody>
      </p:sp>
      <p:sp>
        <p:nvSpPr>
          <p:cNvPr id="3" name="object 3"/>
          <p:cNvSpPr/>
          <p:nvPr/>
        </p:nvSpPr>
        <p:spPr>
          <a:xfrm>
            <a:off x="5805201" y="627324"/>
            <a:ext cx="2473325" cy="579755"/>
          </a:xfrm>
          <a:custGeom>
            <a:avLst/>
            <a:gdLst/>
            <a:ahLst/>
            <a:cxnLst/>
            <a:rect l="l" t="t" r="r" b="b"/>
            <a:pathLst>
              <a:path w="2473325" h="579755">
                <a:moveTo>
                  <a:pt x="2376647" y="579299"/>
                </a:moveTo>
                <a:lnTo>
                  <a:pt x="96551" y="579299"/>
                </a:lnTo>
                <a:lnTo>
                  <a:pt x="58969" y="571712"/>
                </a:lnTo>
                <a:lnTo>
                  <a:pt x="28279" y="551020"/>
                </a:lnTo>
                <a:lnTo>
                  <a:pt x="7587" y="520330"/>
                </a:lnTo>
                <a:lnTo>
                  <a:pt x="0" y="482747"/>
                </a:lnTo>
                <a:lnTo>
                  <a:pt x="0" y="96551"/>
                </a:lnTo>
                <a:lnTo>
                  <a:pt x="7587" y="58969"/>
                </a:lnTo>
                <a:lnTo>
                  <a:pt x="28279" y="28279"/>
                </a:lnTo>
                <a:lnTo>
                  <a:pt x="58969" y="7587"/>
                </a:lnTo>
                <a:lnTo>
                  <a:pt x="96551" y="0"/>
                </a:lnTo>
                <a:lnTo>
                  <a:pt x="2376647" y="0"/>
                </a:lnTo>
                <a:lnTo>
                  <a:pt x="2430215" y="16221"/>
                </a:lnTo>
                <a:lnTo>
                  <a:pt x="2465850" y="59603"/>
                </a:lnTo>
                <a:lnTo>
                  <a:pt x="2473199" y="96551"/>
                </a:lnTo>
                <a:lnTo>
                  <a:pt x="2473199" y="482747"/>
                </a:lnTo>
                <a:lnTo>
                  <a:pt x="2465612" y="520330"/>
                </a:lnTo>
                <a:lnTo>
                  <a:pt x="2444920" y="551020"/>
                </a:lnTo>
                <a:lnTo>
                  <a:pt x="2414230" y="571712"/>
                </a:lnTo>
                <a:lnTo>
                  <a:pt x="2376647" y="579299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 anchor="ctr"/>
          <a:lstStyle/>
          <a:p>
            <a:pPr algn="ctr"/>
            <a:r>
              <a:rPr lang="ru-RU" sz="1400" spc="-20" dirty="0">
                <a:latin typeface="Roboto"/>
                <a:cs typeface="Roboto"/>
              </a:rPr>
              <a:t>Продвинутые методы машинного обучения</a:t>
            </a:r>
          </a:p>
        </p:txBody>
      </p:sp>
      <p:sp>
        <p:nvSpPr>
          <p:cNvPr id="5" name="object 5"/>
          <p:cNvSpPr/>
          <p:nvPr/>
        </p:nvSpPr>
        <p:spPr>
          <a:xfrm>
            <a:off x="1897874" y="1638275"/>
            <a:ext cx="2473325" cy="579755"/>
          </a:xfrm>
          <a:custGeom>
            <a:avLst/>
            <a:gdLst/>
            <a:ahLst/>
            <a:cxnLst/>
            <a:rect l="l" t="t" r="r" b="b"/>
            <a:pathLst>
              <a:path w="2473325" h="579755">
                <a:moveTo>
                  <a:pt x="2376647" y="579299"/>
                </a:moveTo>
                <a:lnTo>
                  <a:pt x="96551" y="579299"/>
                </a:lnTo>
                <a:lnTo>
                  <a:pt x="58969" y="571712"/>
                </a:lnTo>
                <a:lnTo>
                  <a:pt x="28279" y="551020"/>
                </a:lnTo>
                <a:lnTo>
                  <a:pt x="7587" y="520330"/>
                </a:lnTo>
                <a:lnTo>
                  <a:pt x="0" y="482747"/>
                </a:lnTo>
                <a:lnTo>
                  <a:pt x="0" y="96551"/>
                </a:lnTo>
                <a:lnTo>
                  <a:pt x="7587" y="58969"/>
                </a:lnTo>
                <a:lnTo>
                  <a:pt x="28279" y="28279"/>
                </a:lnTo>
                <a:lnTo>
                  <a:pt x="58969" y="7587"/>
                </a:lnTo>
                <a:lnTo>
                  <a:pt x="96551" y="0"/>
                </a:lnTo>
                <a:lnTo>
                  <a:pt x="2376647" y="0"/>
                </a:lnTo>
                <a:lnTo>
                  <a:pt x="2430215" y="16221"/>
                </a:lnTo>
                <a:lnTo>
                  <a:pt x="2465850" y="59603"/>
                </a:lnTo>
                <a:lnTo>
                  <a:pt x="2473199" y="96551"/>
                </a:lnTo>
                <a:lnTo>
                  <a:pt x="2473199" y="482747"/>
                </a:lnTo>
                <a:lnTo>
                  <a:pt x="2465612" y="520330"/>
                </a:lnTo>
                <a:lnTo>
                  <a:pt x="2444920" y="551020"/>
                </a:lnTo>
                <a:lnTo>
                  <a:pt x="2414230" y="571712"/>
                </a:lnTo>
                <a:lnTo>
                  <a:pt x="2376647" y="579299"/>
                </a:lnTo>
                <a:close/>
              </a:path>
            </a:pathLst>
          </a:custGeom>
          <a:solidFill>
            <a:srgbClr val="FFD966"/>
          </a:solidFill>
          <a:ln>
            <a:noFill/>
          </a:ln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>
              <a:buClr>
                <a:srgbClr val="000000"/>
              </a:buClr>
            </a:pPr>
            <a:r>
              <a:rPr lang="ru-RU" sz="1400" spc="-10" dirty="0">
                <a:latin typeface="Roboto"/>
                <a:cs typeface="Roboto"/>
              </a:rPr>
              <a:t>Введение </a:t>
            </a:r>
            <a:r>
              <a:rPr lang="ru-RU" sz="1400" spc="-10">
                <a:latin typeface="Roboto"/>
                <a:cs typeface="Roboto"/>
              </a:rPr>
              <a:t>в </a:t>
            </a:r>
            <a:r>
              <a:rPr lang="en-US" sz="1400" spc="-10">
                <a:latin typeface="Roboto"/>
                <a:cs typeface="Roboto"/>
              </a:rPr>
              <a:t>Deep Learning</a:t>
            </a:r>
            <a:endParaRPr lang="en-US" sz="1400" spc="-10" dirty="0">
              <a:latin typeface="Roboto"/>
              <a:cs typeface="Roboto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205882" y="1847802"/>
            <a:ext cx="2203450" cy="579755"/>
          </a:xfrm>
          <a:custGeom>
            <a:avLst/>
            <a:gdLst/>
            <a:ahLst/>
            <a:cxnLst/>
            <a:rect l="l" t="t" r="r" b="b"/>
            <a:pathLst>
              <a:path w="2203450" h="579755">
                <a:moveTo>
                  <a:pt x="2106648" y="579299"/>
                </a:moveTo>
                <a:lnTo>
                  <a:pt x="96551" y="579299"/>
                </a:lnTo>
                <a:lnTo>
                  <a:pt x="58969" y="571712"/>
                </a:lnTo>
                <a:lnTo>
                  <a:pt x="28279" y="551020"/>
                </a:lnTo>
                <a:lnTo>
                  <a:pt x="7587" y="520330"/>
                </a:lnTo>
                <a:lnTo>
                  <a:pt x="0" y="482747"/>
                </a:lnTo>
                <a:lnTo>
                  <a:pt x="0" y="96551"/>
                </a:lnTo>
                <a:lnTo>
                  <a:pt x="7587" y="58969"/>
                </a:lnTo>
                <a:lnTo>
                  <a:pt x="28279" y="28279"/>
                </a:lnTo>
                <a:lnTo>
                  <a:pt x="58969" y="7587"/>
                </a:lnTo>
                <a:lnTo>
                  <a:pt x="96551" y="0"/>
                </a:lnTo>
                <a:lnTo>
                  <a:pt x="2106648" y="0"/>
                </a:lnTo>
                <a:lnTo>
                  <a:pt x="2160214" y="16221"/>
                </a:lnTo>
                <a:lnTo>
                  <a:pt x="2195850" y="59603"/>
                </a:lnTo>
                <a:lnTo>
                  <a:pt x="2203199" y="96551"/>
                </a:lnTo>
                <a:lnTo>
                  <a:pt x="2203199" y="482747"/>
                </a:lnTo>
                <a:lnTo>
                  <a:pt x="2195612" y="520330"/>
                </a:lnTo>
                <a:lnTo>
                  <a:pt x="2174920" y="551020"/>
                </a:lnTo>
                <a:lnTo>
                  <a:pt x="2144230" y="571712"/>
                </a:lnTo>
                <a:lnTo>
                  <a:pt x="2106648" y="579299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 anchor="ctr"/>
          <a:lstStyle/>
          <a:p>
            <a:pPr algn="ctr"/>
            <a:r>
              <a:rPr lang="ru-RU" sz="1400" spc="-20" dirty="0">
                <a:latin typeface="Roboto"/>
                <a:cs typeface="Roboto"/>
              </a:rPr>
              <a:t>Сбор данных. Анализ текстовых данных</a:t>
            </a:r>
            <a:endParaRPr sz="1400" spc="-20" dirty="0">
              <a:latin typeface="Roboto"/>
              <a:cs typeface="Roboto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116500" y="3022737"/>
            <a:ext cx="2971165" cy="579755"/>
          </a:xfrm>
          <a:custGeom>
            <a:avLst/>
            <a:gdLst/>
            <a:ahLst/>
            <a:cxnLst/>
            <a:rect l="l" t="t" r="r" b="b"/>
            <a:pathLst>
              <a:path w="2971165" h="579754">
                <a:moveTo>
                  <a:pt x="2874047" y="579299"/>
                </a:moveTo>
                <a:lnTo>
                  <a:pt x="96551" y="579299"/>
                </a:lnTo>
                <a:lnTo>
                  <a:pt x="58969" y="571712"/>
                </a:lnTo>
                <a:lnTo>
                  <a:pt x="28279" y="551020"/>
                </a:lnTo>
                <a:lnTo>
                  <a:pt x="7587" y="520330"/>
                </a:lnTo>
                <a:lnTo>
                  <a:pt x="0" y="482747"/>
                </a:lnTo>
                <a:lnTo>
                  <a:pt x="0" y="96551"/>
                </a:lnTo>
                <a:lnTo>
                  <a:pt x="7587" y="58969"/>
                </a:lnTo>
                <a:lnTo>
                  <a:pt x="28279" y="28279"/>
                </a:lnTo>
                <a:lnTo>
                  <a:pt x="58969" y="7587"/>
                </a:lnTo>
                <a:lnTo>
                  <a:pt x="96551" y="0"/>
                </a:lnTo>
                <a:lnTo>
                  <a:pt x="2874047" y="0"/>
                </a:lnTo>
                <a:lnTo>
                  <a:pt x="2927615" y="16221"/>
                </a:lnTo>
                <a:lnTo>
                  <a:pt x="2963250" y="59603"/>
                </a:lnTo>
                <a:lnTo>
                  <a:pt x="2970599" y="96551"/>
                </a:lnTo>
                <a:lnTo>
                  <a:pt x="2970599" y="482747"/>
                </a:lnTo>
                <a:lnTo>
                  <a:pt x="2963012" y="520330"/>
                </a:lnTo>
                <a:lnTo>
                  <a:pt x="2942320" y="551020"/>
                </a:lnTo>
                <a:lnTo>
                  <a:pt x="2911630" y="571712"/>
                </a:lnTo>
                <a:lnTo>
                  <a:pt x="2874047" y="579299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 anchor="ctr"/>
          <a:lstStyle/>
          <a:p>
            <a:pPr algn="ctr"/>
            <a:r>
              <a:rPr lang="ru-RU" sz="1400" b="0" i="0" u="none" strike="noStrike" dirty="0">
                <a:effectLst/>
                <a:latin typeface="roboto" panose="02000000000000000000" pitchFamily="2" charset="0"/>
              </a:rPr>
              <a:t>Рекомендательные системы</a:t>
            </a:r>
          </a:p>
        </p:txBody>
      </p:sp>
      <p:sp>
        <p:nvSpPr>
          <p:cNvPr id="11" name="object 11"/>
          <p:cNvSpPr/>
          <p:nvPr/>
        </p:nvSpPr>
        <p:spPr>
          <a:xfrm>
            <a:off x="5840299" y="2778634"/>
            <a:ext cx="2473325" cy="579755"/>
          </a:xfrm>
          <a:custGeom>
            <a:avLst/>
            <a:gdLst/>
            <a:ahLst/>
            <a:cxnLst/>
            <a:rect l="l" t="t" r="r" b="b"/>
            <a:pathLst>
              <a:path w="2473325" h="579754">
                <a:moveTo>
                  <a:pt x="2376647" y="579300"/>
                </a:moveTo>
                <a:lnTo>
                  <a:pt x="96551" y="579300"/>
                </a:lnTo>
                <a:lnTo>
                  <a:pt x="58969" y="571712"/>
                </a:lnTo>
                <a:lnTo>
                  <a:pt x="28279" y="551020"/>
                </a:lnTo>
                <a:lnTo>
                  <a:pt x="7587" y="520330"/>
                </a:lnTo>
                <a:lnTo>
                  <a:pt x="0" y="482748"/>
                </a:lnTo>
                <a:lnTo>
                  <a:pt x="0" y="96551"/>
                </a:lnTo>
                <a:lnTo>
                  <a:pt x="7587" y="58969"/>
                </a:lnTo>
                <a:lnTo>
                  <a:pt x="28279" y="28279"/>
                </a:lnTo>
                <a:lnTo>
                  <a:pt x="58969" y="7587"/>
                </a:lnTo>
                <a:lnTo>
                  <a:pt x="96551" y="0"/>
                </a:lnTo>
                <a:lnTo>
                  <a:pt x="2376647" y="0"/>
                </a:lnTo>
                <a:lnTo>
                  <a:pt x="2430215" y="16221"/>
                </a:lnTo>
                <a:lnTo>
                  <a:pt x="2465850" y="59603"/>
                </a:lnTo>
                <a:lnTo>
                  <a:pt x="2473200" y="96551"/>
                </a:lnTo>
                <a:lnTo>
                  <a:pt x="2473200" y="482748"/>
                </a:lnTo>
                <a:lnTo>
                  <a:pt x="2465612" y="520330"/>
                </a:lnTo>
                <a:lnTo>
                  <a:pt x="2444920" y="551020"/>
                </a:lnTo>
                <a:lnTo>
                  <a:pt x="2414230" y="571712"/>
                </a:lnTo>
                <a:lnTo>
                  <a:pt x="2376647" y="57930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 anchor="ctr"/>
          <a:lstStyle/>
          <a:p>
            <a:pPr algn="ctr"/>
            <a:r>
              <a:rPr lang="ru-RU" sz="1400" b="0" i="0" u="none" strike="noStrike" dirty="0">
                <a:effectLst/>
                <a:latin typeface="roboto" panose="02000000000000000000" pitchFamily="2" charset="0"/>
              </a:rPr>
              <a:t>Анализ временных рядов</a:t>
            </a:r>
          </a:p>
        </p:txBody>
      </p:sp>
      <p:sp>
        <p:nvSpPr>
          <p:cNvPr id="14" name="object 14"/>
          <p:cNvSpPr/>
          <p:nvPr/>
        </p:nvSpPr>
        <p:spPr>
          <a:xfrm>
            <a:off x="1472660" y="916975"/>
            <a:ext cx="4332605" cy="1220470"/>
          </a:xfrm>
          <a:custGeom>
            <a:avLst/>
            <a:gdLst/>
            <a:ahLst/>
            <a:cxnLst/>
            <a:rect l="l" t="t" r="r" b="b"/>
            <a:pathLst>
              <a:path w="4332605" h="1220470">
                <a:moveTo>
                  <a:pt x="2898413" y="1010949"/>
                </a:moveTo>
                <a:lnTo>
                  <a:pt x="2964258" y="1012817"/>
                </a:lnTo>
                <a:lnTo>
                  <a:pt x="3023231" y="1018131"/>
                </a:lnTo>
                <a:lnTo>
                  <a:pt x="3076192" y="1026461"/>
                </a:lnTo>
                <a:lnTo>
                  <a:pt x="3124000" y="1037376"/>
                </a:lnTo>
                <a:lnTo>
                  <a:pt x="3167514" y="1050445"/>
                </a:lnTo>
                <a:lnTo>
                  <a:pt x="3207593" y="1065238"/>
                </a:lnTo>
                <a:lnTo>
                  <a:pt x="3245096" y="1081324"/>
                </a:lnTo>
                <a:lnTo>
                  <a:pt x="3280884" y="1098271"/>
                </a:lnTo>
                <a:lnTo>
                  <a:pt x="3315813" y="1115649"/>
                </a:lnTo>
                <a:lnTo>
                  <a:pt x="3350745" y="1133028"/>
                </a:lnTo>
                <a:lnTo>
                  <a:pt x="3386537" y="1149975"/>
                </a:lnTo>
                <a:lnTo>
                  <a:pt x="3424048" y="1166061"/>
                </a:lnTo>
                <a:lnTo>
                  <a:pt x="3464138" y="1180854"/>
                </a:lnTo>
                <a:lnTo>
                  <a:pt x="3507664" y="1193923"/>
                </a:lnTo>
                <a:lnTo>
                  <a:pt x="3555486" y="1204838"/>
                </a:lnTo>
                <a:lnTo>
                  <a:pt x="3608463" y="1213168"/>
                </a:lnTo>
                <a:lnTo>
                  <a:pt x="3667452" y="1218482"/>
                </a:lnTo>
                <a:lnTo>
                  <a:pt x="3733313" y="1220349"/>
                </a:lnTo>
              </a:path>
              <a:path w="4332605" h="1220470">
                <a:moveTo>
                  <a:pt x="4332540" y="0"/>
                </a:moveTo>
                <a:lnTo>
                  <a:pt x="4257836" y="109"/>
                </a:lnTo>
                <a:lnTo>
                  <a:pt x="4183563" y="436"/>
                </a:lnTo>
                <a:lnTo>
                  <a:pt x="4109729" y="978"/>
                </a:lnTo>
                <a:lnTo>
                  <a:pt x="4036339" y="1732"/>
                </a:lnTo>
                <a:lnTo>
                  <a:pt x="3963400" y="2696"/>
                </a:lnTo>
                <a:lnTo>
                  <a:pt x="3890918" y="3866"/>
                </a:lnTo>
                <a:lnTo>
                  <a:pt x="3818900" y="5241"/>
                </a:lnTo>
                <a:lnTo>
                  <a:pt x="3747352" y="6817"/>
                </a:lnTo>
                <a:lnTo>
                  <a:pt x="3676281" y="8593"/>
                </a:lnTo>
                <a:lnTo>
                  <a:pt x="3605692" y="10564"/>
                </a:lnTo>
                <a:lnTo>
                  <a:pt x="3535592" y="12729"/>
                </a:lnTo>
                <a:lnTo>
                  <a:pt x="3465987" y="15085"/>
                </a:lnTo>
                <a:lnTo>
                  <a:pt x="3396885" y="17630"/>
                </a:lnTo>
                <a:lnTo>
                  <a:pt x="3328291" y="20360"/>
                </a:lnTo>
                <a:lnTo>
                  <a:pt x="3260211" y="23273"/>
                </a:lnTo>
                <a:lnTo>
                  <a:pt x="3192652" y="26366"/>
                </a:lnTo>
                <a:lnTo>
                  <a:pt x="3125621" y="29637"/>
                </a:lnTo>
                <a:lnTo>
                  <a:pt x="3059124" y="33083"/>
                </a:lnTo>
                <a:lnTo>
                  <a:pt x="2993166" y="36702"/>
                </a:lnTo>
                <a:lnTo>
                  <a:pt x="2927755" y="40490"/>
                </a:lnTo>
                <a:lnTo>
                  <a:pt x="2862897" y="44445"/>
                </a:lnTo>
                <a:lnTo>
                  <a:pt x="2798599" y="48565"/>
                </a:lnTo>
                <a:lnTo>
                  <a:pt x="2734866" y="52847"/>
                </a:lnTo>
                <a:lnTo>
                  <a:pt x="2671705" y="57287"/>
                </a:lnTo>
                <a:lnTo>
                  <a:pt x="2609122" y="61884"/>
                </a:lnTo>
                <a:lnTo>
                  <a:pt x="2547124" y="66635"/>
                </a:lnTo>
                <a:lnTo>
                  <a:pt x="2485717" y="71538"/>
                </a:lnTo>
                <a:lnTo>
                  <a:pt x="2424908" y="76588"/>
                </a:lnTo>
                <a:lnTo>
                  <a:pt x="2364702" y="81785"/>
                </a:lnTo>
                <a:lnTo>
                  <a:pt x="2305107" y="87125"/>
                </a:lnTo>
                <a:lnTo>
                  <a:pt x="2246128" y="92605"/>
                </a:lnTo>
                <a:lnTo>
                  <a:pt x="2187773" y="98223"/>
                </a:lnTo>
                <a:lnTo>
                  <a:pt x="2130046" y="103977"/>
                </a:lnTo>
                <a:lnTo>
                  <a:pt x="2072956" y="109863"/>
                </a:lnTo>
                <a:lnTo>
                  <a:pt x="2016508" y="115879"/>
                </a:lnTo>
                <a:lnTo>
                  <a:pt x="1960708" y="122022"/>
                </a:lnTo>
                <a:lnTo>
                  <a:pt x="1905563" y="128291"/>
                </a:lnTo>
                <a:lnTo>
                  <a:pt x="1851079" y="134681"/>
                </a:lnTo>
                <a:lnTo>
                  <a:pt x="1797263" y="141190"/>
                </a:lnTo>
                <a:lnTo>
                  <a:pt x="1744121" y="147816"/>
                </a:lnTo>
                <a:lnTo>
                  <a:pt x="1691659" y="154556"/>
                </a:lnTo>
                <a:lnTo>
                  <a:pt x="1639884" y="161408"/>
                </a:lnTo>
                <a:lnTo>
                  <a:pt x="1588802" y="168368"/>
                </a:lnTo>
                <a:lnTo>
                  <a:pt x="1538420" y="175434"/>
                </a:lnTo>
                <a:lnTo>
                  <a:pt x="1488744" y="182604"/>
                </a:lnTo>
                <a:lnTo>
                  <a:pt x="1439779" y="189875"/>
                </a:lnTo>
                <a:lnTo>
                  <a:pt x="1391534" y="197244"/>
                </a:lnTo>
                <a:lnTo>
                  <a:pt x="1344013" y="204708"/>
                </a:lnTo>
                <a:lnTo>
                  <a:pt x="1297224" y="212265"/>
                </a:lnTo>
                <a:lnTo>
                  <a:pt x="1251173" y="219912"/>
                </a:lnTo>
                <a:lnTo>
                  <a:pt x="1205865" y="227647"/>
                </a:lnTo>
                <a:lnTo>
                  <a:pt x="1161308" y="235466"/>
                </a:lnTo>
                <a:lnTo>
                  <a:pt x="1117509" y="243368"/>
                </a:lnTo>
                <a:lnTo>
                  <a:pt x="1074472" y="251350"/>
                </a:lnTo>
                <a:lnTo>
                  <a:pt x="1032205" y="259408"/>
                </a:lnTo>
                <a:lnTo>
                  <a:pt x="990714" y="267540"/>
                </a:lnTo>
                <a:lnTo>
                  <a:pt x="950005" y="275745"/>
                </a:lnTo>
                <a:lnTo>
                  <a:pt x="910085" y="284018"/>
                </a:lnTo>
                <a:lnTo>
                  <a:pt x="870960" y="292357"/>
                </a:lnTo>
                <a:lnTo>
                  <a:pt x="832637" y="300760"/>
                </a:lnTo>
                <a:lnTo>
                  <a:pt x="795122" y="309224"/>
                </a:lnTo>
                <a:lnTo>
                  <a:pt x="722540" y="326325"/>
                </a:lnTo>
                <a:lnTo>
                  <a:pt x="653266" y="343638"/>
                </a:lnTo>
                <a:lnTo>
                  <a:pt x="587352" y="361141"/>
                </a:lnTo>
                <a:lnTo>
                  <a:pt x="524847" y="378815"/>
                </a:lnTo>
                <a:lnTo>
                  <a:pt x="465803" y="396637"/>
                </a:lnTo>
                <a:lnTo>
                  <a:pt x="410272" y="414586"/>
                </a:lnTo>
                <a:lnTo>
                  <a:pt x="358303" y="432641"/>
                </a:lnTo>
                <a:lnTo>
                  <a:pt x="309948" y="450782"/>
                </a:lnTo>
                <a:lnTo>
                  <a:pt x="265259" y="468986"/>
                </a:lnTo>
                <a:lnTo>
                  <a:pt x="224285" y="487232"/>
                </a:lnTo>
                <a:lnTo>
                  <a:pt x="187079" y="505499"/>
                </a:lnTo>
                <a:lnTo>
                  <a:pt x="135498" y="534649"/>
                </a:lnTo>
                <a:lnTo>
                  <a:pt x="93104" y="563711"/>
                </a:lnTo>
                <a:lnTo>
                  <a:pt x="59356" y="592602"/>
                </a:lnTo>
                <a:lnTo>
                  <a:pt x="33712" y="621233"/>
                </a:lnTo>
                <a:lnTo>
                  <a:pt x="4575" y="677374"/>
                </a:lnTo>
                <a:lnTo>
                  <a:pt x="0" y="704711"/>
                </a:lnTo>
                <a:lnTo>
                  <a:pt x="1366" y="731444"/>
                </a:lnTo>
                <a:lnTo>
                  <a:pt x="19758" y="782754"/>
                </a:lnTo>
                <a:lnTo>
                  <a:pt x="55426" y="830612"/>
                </a:lnTo>
                <a:lnTo>
                  <a:pt x="104041" y="874328"/>
                </a:lnTo>
                <a:lnTo>
                  <a:pt x="161278" y="913213"/>
                </a:lnTo>
                <a:lnTo>
                  <a:pt x="222809" y="946575"/>
                </a:lnTo>
                <a:lnTo>
                  <a:pt x="284307" y="973725"/>
                </a:lnTo>
                <a:lnTo>
                  <a:pt x="341446" y="993973"/>
                </a:lnTo>
                <a:lnTo>
                  <a:pt x="389899" y="1006628"/>
                </a:lnTo>
                <a:lnTo>
                  <a:pt x="409517" y="1009892"/>
                </a:lnTo>
                <a:lnTo>
                  <a:pt x="425340" y="101099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501749" y="4031600"/>
            <a:ext cx="3084195" cy="579755"/>
          </a:xfrm>
          <a:custGeom>
            <a:avLst/>
            <a:gdLst/>
            <a:ahLst/>
            <a:cxnLst/>
            <a:rect l="l" t="t" r="r" b="b"/>
            <a:pathLst>
              <a:path w="3084195" h="579754">
                <a:moveTo>
                  <a:pt x="2987147" y="579299"/>
                </a:moveTo>
                <a:lnTo>
                  <a:pt x="96551" y="579299"/>
                </a:lnTo>
                <a:lnTo>
                  <a:pt x="58969" y="571712"/>
                </a:lnTo>
                <a:lnTo>
                  <a:pt x="28279" y="551020"/>
                </a:lnTo>
                <a:lnTo>
                  <a:pt x="7587" y="520330"/>
                </a:lnTo>
                <a:lnTo>
                  <a:pt x="0" y="482747"/>
                </a:lnTo>
                <a:lnTo>
                  <a:pt x="0" y="96551"/>
                </a:lnTo>
                <a:lnTo>
                  <a:pt x="7587" y="58969"/>
                </a:lnTo>
                <a:lnTo>
                  <a:pt x="28279" y="28279"/>
                </a:lnTo>
                <a:lnTo>
                  <a:pt x="58969" y="7587"/>
                </a:lnTo>
                <a:lnTo>
                  <a:pt x="96551" y="0"/>
                </a:lnTo>
                <a:lnTo>
                  <a:pt x="2987147" y="0"/>
                </a:lnTo>
                <a:lnTo>
                  <a:pt x="3040715" y="16221"/>
                </a:lnTo>
                <a:lnTo>
                  <a:pt x="3076350" y="59603"/>
                </a:lnTo>
                <a:lnTo>
                  <a:pt x="3083699" y="96551"/>
                </a:lnTo>
                <a:lnTo>
                  <a:pt x="3083699" y="482747"/>
                </a:lnTo>
                <a:lnTo>
                  <a:pt x="3076112" y="520330"/>
                </a:lnTo>
                <a:lnTo>
                  <a:pt x="3055420" y="551020"/>
                </a:lnTo>
                <a:lnTo>
                  <a:pt x="3024730" y="571712"/>
                </a:lnTo>
                <a:lnTo>
                  <a:pt x="2987147" y="579299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 anchor="ctr"/>
          <a:lstStyle/>
          <a:p>
            <a:pPr algn="ctr"/>
            <a:r>
              <a:rPr lang="ru-RU" sz="1400" b="0" i="0" u="none" strike="noStrike" dirty="0">
                <a:effectLst/>
                <a:latin typeface="roboto" panose="02000000000000000000" pitchFamily="2" charset="0"/>
              </a:rPr>
              <a:t>Дополнительные темы</a:t>
            </a:r>
          </a:p>
        </p:txBody>
      </p:sp>
      <p:sp>
        <p:nvSpPr>
          <p:cNvPr id="18" name="object 18"/>
          <p:cNvSpPr/>
          <p:nvPr/>
        </p:nvSpPr>
        <p:spPr>
          <a:xfrm>
            <a:off x="870483" y="2137452"/>
            <a:ext cx="7710805" cy="2184400"/>
          </a:xfrm>
          <a:custGeom>
            <a:avLst/>
            <a:gdLst/>
            <a:ahLst/>
            <a:cxnLst/>
            <a:rect l="l" t="t" r="r" b="b"/>
            <a:pathLst>
              <a:path w="7710805" h="2184400">
                <a:moveTo>
                  <a:pt x="6538599" y="0"/>
                </a:moveTo>
                <a:lnTo>
                  <a:pt x="6604000" y="1019"/>
                </a:lnTo>
                <a:lnTo>
                  <a:pt x="6668319" y="4025"/>
                </a:lnTo>
                <a:lnTo>
                  <a:pt x="6731475" y="8937"/>
                </a:lnTo>
                <a:lnTo>
                  <a:pt x="6793390" y="15677"/>
                </a:lnTo>
                <a:lnTo>
                  <a:pt x="6853985" y="24164"/>
                </a:lnTo>
                <a:lnTo>
                  <a:pt x="6913181" y="34320"/>
                </a:lnTo>
                <a:lnTo>
                  <a:pt x="6970897" y="46065"/>
                </a:lnTo>
                <a:lnTo>
                  <a:pt x="7027055" y="59319"/>
                </a:lnTo>
                <a:lnTo>
                  <a:pt x="7081576" y="74004"/>
                </a:lnTo>
                <a:lnTo>
                  <a:pt x="7134380" y="90039"/>
                </a:lnTo>
                <a:lnTo>
                  <a:pt x="7185389" y="107345"/>
                </a:lnTo>
                <a:lnTo>
                  <a:pt x="7234522" y="125843"/>
                </a:lnTo>
                <a:lnTo>
                  <a:pt x="7281701" y="145453"/>
                </a:lnTo>
                <a:lnTo>
                  <a:pt x="7326847" y="166095"/>
                </a:lnTo>
                <a:lnTo>
                  <a:pt x="7369880" y="187692"/>
                </a:lnTo>
                <a:lnTo>
                  <a:pt x="7410721" y="210162"/>
                </a:lnTo>
                <a:lnTo>
                  <a:pt x="7449291" y="233426"/>
                </a:lnTo>
                <a:lnTo>
                  <a:pt x="7485511" y="257406"/>
                </a:lnTo>
                <a:lnTo>
                  <a:pt x="7519301" y="282021"/>
                </a:lnTo>
                <a:lnTo>
                  <a:pt x="7550582" y="307192"/>
                </a:lnTo>
                <a:lnTo>
                  <a:pt x="7579275" y="332840"/>
                </a:lnTo>
                <a:lnTo>
                  <a:pt x="7628579" y="385248"/>
                </a:lnTo>
                <a:lnTo>
                  <a:pt x="7666581" y="438610"/>
                </a:lnTo>
                <a:lnTo>
                  <a:pt x="7700257" y="515234"/>
                </a:lnTo>
                <a:lnTo>
                  <a:pt x="7709805" y="564510"/>
                </a:lnTo>
                <a:lnTo>
                  <a:pt x="7710791" y="612768"/>
                </a:lnTo>
                <a:lnTo>
                  <a:pt x="7704217" y="659500"/>
                </a:lnTo>
                <a:lnTo>
                  <a:pt x="7691085" y="704196"/>
                </a:lnTo>
                <a:lnTo>
                  <a:pt x="7672397" y="746348"/>
                </a:lnTo>
                <a:lnTo>
                  <a:pt x="7649154" y="785446"/>
                </a:lnTo>
                <a:lnTo>
                  <a:pt x="7622360" y="820983"/>
                </a:lnTo>
                <a:lnTo>
                  <a:pt x="7593014" y="852448"/>
                </a:lnTo>
                <a:lnTo>
                  <a:pt x="7562121" y="879334"/>
                </a:lnTo>
                <a:lnTo>
                  <a:pt x="7530680" y="901130"/>
                </a:lnTo>
                <a:lnTo>
                  <a:pt x="7470168" y="927422"/>
                </a:lnTo>
                <a:lnTo>
                  <a:pt x="7443099" y="930899"/>
                </a:lnTo>
              </a:path>
              <a:path w="7710805" h="2184400">
                <a:moveTo>
                  <a:pt x="4969816" y="930831"/>
                </a:moveTo>
                <a:lnTo>
                  <a:pt x="4898757" y="931386"/>
                </a:lnTo>
                <a:lnTo>
                  <a:pt x="4831532" y="933009"/>
                </a:lnTo>
                <a:lnTo>
                  <a:pt x="4767914" y="935636"/>
                </a:lnTo>
                <a:lnTo>
                  <a:pt x="4707678" y="939206"/>
                </a:lnTo>
                <a:lnTo>
                  <a:pt x="4650598" y="943655"/>
                </a:lnTo>
                <a:lnTo>
                  <a:pt x="4596449" y="948920"/>
                </a:lnTo>
                <a:lnTo>
                  <a:pt x="4545006" y="954939"/>
                </a:lnTo>
                <a:lnTo>
                  <a:pt x="4496043" y="961649"/>
                </a:lnTo>
                <a:lnTo>
                  <a:pt x="4449335" y="968988"/>
                </a:lnTo>
                <a:lnTo>
                  <a:pt x="4404655" y="976891"/>
                </a:lnTo>
                <a:lnTo>
                  <a:pt x="4361780" y="985297"/>
                </a:lnTo>
                <a:lnTo>
                  <a:pt x="4320483" y="994142"/>
                </a:lnTo>
                <a:lnTo>
                  <a:pt x="4280538" y="1003365"/>
                </a:lnTo>
                <a:lnTo>
                  <a:pt x="4241721" y="1012901"/>
                </a:lnTo>
                <a:lnTo>
                  <a:pt x="4203805" y="1022689"/>
                </a:lnTo>
                <a:lnTo>
                  <a:pt x="4166567" y="1032665"/>
                </a:lnTo>
                <a:lnTo>
                  <a:pt x="4129778" y="1042767"/>
                </a:lnTo>
                <a:lnTo>
                  <a:pt x="4056653" y="1063096"/>
                </a:lnTo>
                <a:lnTo>
                  <a:pt x="4019865" y="1073198"/>
                </a:lnTo>
                <a:lnTo>
                  <a:pt x="3982626" y="1083174"/>
                </a:lnTo>
                <a:lnTo>
                  <a:pt x="3944711" y="1092961"/>
                </a:lnTo>
                <a:lnTo>
                  <a:pt x="3905894" y="1102498"/>
                </a:lnTo>
                <a:lnTo>
                  <a:pt x="3865949" y="1111720"/>
                </a:lnTo>
                <a:lnTo>
                  <a:pt x="3824652" y="1120566"/>
                </a:lnTo>
                <a:lnTo>
                  <a:pt x="3781776" y="1128972"/>
                </a:lnTo>
                <a:lnTo>
                  <a:pt x="3737097" y="1136875"/>
                </a:lnTo>
                <a:lnTo>
                  <a:pt x="3690389" y="1144213"/>
                </a:lnTo>
                <a:lnTo>
                  <a:pt x="3641426" y="1150923"/>
                </a:lnTo>
                <a:lnTo>
                  <a:pt x="3589983" y="1156943"/>
                </a:lnTo>
                <a:lnTo>
                  <a:pt x="3535834" y="1162208"/>
                </a:lnTo>
                <a:lnTo>
                  <a:pt x="3478754" y="1166657"/>
                </a:lnTo>
                <a:lnTo>
                  <a:pt x="3418518" y="1170227"/>
                </a:lnTo>
                <a:lnTo>
                  <a:pt x="3354900" y="1172854"/>
                </a:lnTo>
                <a:lnTo>
                  <a:pt x="3287674" y="1174477"/>
                </a:lnTo>
                <a:lnTo>
                  <a:pt x="3216616" y="1175031"/>
                </a:lnTo>
              </a:path>
              <a:path w="7710805" h="2184400">
                <a:moveTo>
                  <a:pt x="246017" y="1174934"/>
                </a:moveTo>
                <a:lnTo>
                  <a:pt x="188605" y="1191926"/>
                </a:lnTo>
                <a:lnTo>
                  <a:pt x="130113" y="1239225"/>
                </a:lnTo>
                <a:lnTo>
                  <a:pt x="102260" y="1272518"/>
                </a:lnTo>
                <a:lnTo>
                  <a:pt x="76297" y="1311322"/>
                </a:lnTo>
                <a:lnTo>
                  <a:pt x="52942" y="1354948"/>
                </a:lnTo>
                <a:lnTo>
                  <a:pt x="32915" y="1402706"/>
                </a:lnTo>
                <a:lnTo>
                  <a:pt x="16936" y="1453909"/>
                </a:lnTo>
                <a:lnTo>
                  <a:pt x="5724" y="1507867"/>
                </a:lnTo>
                <a:lnTo>
                  <a:pt x="0" y="1563891"/>
                </a:lnTo>
                <a:lnTo>
                  <a:pt x="482" y="1621294"/>
                </a:lnTo>
                <a:lnTo>
                  <a:pt x="7890" y="1679384"/>
                </a:lnTo>
                <a:lnTo>
                  <a:pt x="17880" y="1721379"/>
                </a:lnTo>
                <a:lnTo>
                  <a:pt x="31687" y="1763114"/>
                </a:lnTo>
                <a:lnTo>
                  <a:pt x="49138" y="1804329"/>
                </a:lnTo>
                <a:lnTo>
                  <a:pt x="70061" y="1844767"/>
                </a:lnTo>
                <a:lnTo>
                  <a:pt x="94284" y="1884166"/>
                </a:lnTo>
                <a:lnTo>
                  <a:pt x="121635" y="1922268"/>
                </a:lnTo>
                <a:lnTo>
                  <a:pt x="151942" y="1958813"/>
                </a:lnTo>
                <a:lnTo>
                  <a:pt x="185033" y="1993541"/>
                </a:lnTo>
                <a:lnTo>
                  <a:pt x="220736" y="2026194"/>
                </a:lnTo>
                <a:lnTo>
                  <a:pt x="258879" y="2056511"/>
                </a:lnTo>
                <a:lnTo>
                  <a:pt x="299290" y="2084233"/>
                </a:lnTo>
                <a:lnTo>
                  <a:pt x="341797" y="2109101"/>
                </a:lnTo>
                <a:lnTo>
                  <a:pt x="386227" y="2130855"/>
                </a:lnTo>
                <a:lnTo>
                  <a:pt x="432410" y="2149236"/>
                </a:lnTo>
                <a:lnTo>
                  <a:pt x="480172" y="2163983"/>
                </a:lnTo>
                <a:lnTo>
                  <a:pt x="529342" y="2174839"/>
                </a:lnTo>
                <a:lnTo>
                  <a:pt x="579748" y="2181542"/>
                </a:lnTo>
                <a:lnTo>
                  <a:pt x="631217" y="2183834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083000" y="4031600"/>
            <a:ext cx="3084195" cy="579755"/>
          </a:xfrm>
          <a:custGeom>
            <a:avLst/>
            <a:gdLst/>
            <a:ahLst/>
            <a:cxnLst/>
            <a:rect l="l" t="t" r="r" b="b"/>
            <a:pathLst>
              <a:path w="3084195" h="579754">
                <a:moveTo>
                  <a:pt x="2987148" y="579299"/>
                </a:moveTo>
                <a:lnTo>
                  <a:pt x="96551" y="579299"/>
                </a:lnTo>
                <a:lnTo>
                  <a:pt x="58969" y="571712"/>
                </a:lnTo>
                <a:lnTo>
                  <a:pt x="28279" y="551020"/>
                </a:lnTo>
                <a:lnTo>
                  <a:pt x="7587" y="520330"/>
                </a:lnTo>
                <a:lnTo>
                  <a:pt x="0" y="482747"/>
                </a:lnTo>
                <a:lnTo>
                  <a:pt x="0" y="96551"/>
                </a:lnTo>
                <a:lnTo>
                  <a:pt x="7587" y="58969"/>
                </a:lnTo>
                <a:lnTo>
                  <a:pt x="28279" y="28279"/>
                </a:lnTo>
                <a:lnTo>
                  <a:pt x="58969" y="7587"/>
                </a:lnTo>
                <a:lnTo>
                  <a:pt x="96551" y="0"/>
                </a:lnTo>
                <a:lnTo>
                  <a:pt x="2987148" y="0"/>
                </a:lnTo>
                <a:lnTo>
                  <a:pt x="3040714" y="16221"/>
                </a:lnTo>
                <a:lnTo>
                  <a:pt x="3076350" y="59603"/>
                </a:lnTo>
                <a:lnTo>
                  <a:pt x="3083699" y="96551"/>
                </a:lnTo>
                <a:lnTo>
                  <a:pt x="3083699" y="482747"/>
                </a:lnTo>
                <a:lnTo>
                  <a:pt x="3076112" y="520330"/>
                </a:lnTo>
                <a:lnTo>
                  <a:pt x="3055420" y="551020"/>
                </a:lnTo>
                <a:lnTo>
                  <a:pt x="3024730" y="571712"/>
                </a:lnTo>
                <a:lnTo>
                  <a:pt x="2987148" y="579299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 anchor="ctr"/>
          <a:lstStyle/>
          <a:p>
            <a:pPr algn="ctr"/>
            <a:r>
              <a:rPr lang="ru-RU" sz="1400" b="0" i="0" u="none" strike="noStrike" dirty="0">
                <a:effectLst/>
                <a:latin typeface="roboto" panose="02000000000000000000" pitchFamily="2" charset="0"/>
              </a:rPr>
              <a:t>Проектная работа</a:t>
            </a:r>
          </a:p>
        </p:txBody>
      </p:sp>
      <p:sp>
        <p:nvSpPr>
          <p:cNvPr id="21" name="object 21"/>
          <p:cNvSpPr/>
          <p:nvPr/>
        </p:nvSpPr>
        <p:spPr>
          <a:xfrm>
            <a:off x="4585449" y="4321249"/>
            <a:ext cx="497840" cy="0"/>
          </a:xfrm>
          <a:custGeom>
            <a:avLst/>
            <a:gdLst/>
            <a:ahLst/>
            <a:cxnLst/>
            <a:rect l="l" t="t" r="r" b="b"/>
            <a:pathLst>
              <a:path w="497839">
                <a:moveTo>
                  <a:pt x="0" y="0"/>
                </a:moveTo>
                <a:lnTo>
                  <a:pt x="497699" y="0"/>
                </a:lnTo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</a:pPr>
            <a:r>
              <a:rPr lang="ru-RU"/>
              <a:t>Маршрут вебинара</a:t>
            </a:r>
            <a:endParaRPr/>
          </a:p>
        </p:txBody>
      </p:sp>
      <p:sp>
        <p:nvSpPr>
          <p:cNvPr id="235" name="Google Shape;235;p37"/>
          <p:cNvSpPr/>
          <p:nvPr/>
        </p:nvSpPr>
        <p:spPr>
          <a:xfrm>
            <a:off x="740239" y="1074905"/>
            <a:ext cx="3556274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ru-RU" sz="1600" b="0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Постановка задачи</a:t>
            </a:r>
          </a:p>
        </p:txBody>
      </p:sp>
      <p:sp>
        <p:nvSpPr>
          <p:cNvPr id="236" name="Google Shape;236;p37"/>
          <p:cNvSpPr/>
          <p:nvPr/>
        </p:nvSpPr>
        <p:spPr>
          <a:xfrm>
            <a:off x="740239" y="2219567"/>
            <a:ext cx="3556275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Adadelta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sz="1600" b="0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 </a:t>
            </a:r>
            <a:r>
              <a:rPr lang="en-US" sz="1600" b="0" i="0" u="none" strike="noStrike" cap="none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Adagrad</a:t>
            </a:r>
            <a:endParaRPr lang="en-US" sz="1600" b="0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8" name="Google Shape;238;p37"/>
          <p:cNvSpPr/>
          <p:nvPr/>
        </p:nvSpPr>
        <p:spPr>
          <a:xfrm>
            <a:off x="740239" y="2791898"/>
            <a:ext cx="3555066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RMSprop</a:t>
            </a:r>
          </a:p>
        </p:txBody>
      </p:sp>
      <p:cxnSp>
        <p:nvCxnSpPr>
          <p:cNvPr id="240" name="Google Shape;240;p37"/>
          <p:cNvCxnSpPr>
            <a:cxnSpLocks/>
            <a:stCxn id="235" idx="1"/>
            <a:endCxn id="13" idx="1"/>
          </p:cNvCxnSpPr>
          <p:nvPr/>
        </p:nvCxnSpPr>
        <p:spPr>
          <a:xfrm rot="10800000" flipV="1">
            <a:off x="740239" y="1263004"/>
            <a:ext cx="12700" cy="572331"/>
          </a:xfrm>
          <a:prstGeom prst="curvedConnector3">
            <a:avLst>
              <a:gd name="adj1" fmla="val 180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242" name="Google Shape;242;p37"/>
          <p:cNvCxnSpPr>
            <a:cxnSpLocks/>
            <a:stCxn id="236" idx="1"/>
            <a:endCxn id="238" idx="1"/>
          </p:cNvCxnSpPr>
          <p:nvPr/>
        </p:nvCxnSpPr>
        <p:spPr>
          <a:xfrm rot="10800000" flipV="1">
            <a:off x="740239" y="2407666"/>
            <a:ext cx="12700" cy="572331"/>
          </a:xfrm>
          <a:prstGeom prst="curvedConnector3">
            <a:avLst>
              <a:gd name="adj1" fmla="val 180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2" name="Google Shape;238;p37">
            <a:extLst>
              <a:ext uri="{FF2B5EF4-FFF2-40B4-BE49-F238E27FC236}">
                <a16:creationId xmlns:a16="http://schemas.microsoft.com/office/drawing/2014/main" id="{6F8EE228-CF1E-F70B-4105-8ECCB7307098}"/>
              </a:ext>
            </a:extLst>
          </p:cNvPr>
          <p:cNvSpPr/>
          <p:nvPr/>
        </p:nvSpPr>
        <p:spPr>
          <a:xfrm>
            <a:off x="740239" y="3364229"/>
            <a:ext cx="3555066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Adam</a:t>
            </a:r>
            <a:endParaRPr sz="1600" b="0" i="0" u="none" strike="noStrike" cap="none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" name="Google Shape;242;p37">
            <a:extLst>
              <a:ext uri="{FF2B5EF4-FFF2-40B4-BE49-F238E27FC236}">
                <a16:creationId xmlns:a16="http://schemas.microsoft.com/office/drawing/2014/main" id="{9084AE32-B3C1-CEFB-608C-75D2CB107D7A}"/>
              </a:ext>
            </a:extLst>
          </p:cNvPr>
          <p:cNvCxnSpPr>
            <a:cxnSpLocks/>
            <a:stCxn id="238" idx="1"/>
            <a:endCxn id="2" idx="1"/>
          </p:cNvCxnSpPr>
          <p:nvPr/>
        </p:nvCxnSpPr>
        <p:spPr>
          <a:xfrm rot="10800000" flipV="1">
            <a:off x="740239" y="2979997"/>
            <a:ext cx="12700" cy="572331"/>
          </a:xfrm>
          <a:prstGeom prst="curvedConnector3">
            <a:avLst>
              <a:gd name="adj1" fmla="val 180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13" name="Google Shape;235;p37">
            <a:extLst>
              <a:ext uri="{FF2B5EF4-FFF2-40B4-BE49-F238E27FC236}">
                <a16:creationId xmlns:a16="http://schemas.microsoft.com/office/drawing/2014/main" id="{4E855995-62AE-0E46-BFC9-81D4F9F39802}"/>
              </a:ext>
            </a:extLst>
          </p:cNvPr>
          <p:cNvSpPr/>
          <p:nvPr/>
        </p:nvSpPr>
        <p:spPr>
          <a:xfrm>
            <a:off x="740239" y="1647236"/>
            <a:ext cx="3556274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SGD</a:t>
            </a:r>
            <a:endParaRPr lang="ru-RU" sz="1600" b="0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5" name="Google Shape;242;p37">
            <a:extLst>
              <a:ext uri="{FF2B5EF4-FFF2-40B4-BE49-F238E27FC236}">
                <a16:creationId xmlns:a16="http://schemas.microsoft.com/office/drawing/2014/main" id="{D6911694-A420-8C4B-BC21-6354019EC62C}"/>
              </a:ext>
            </a:extLst>
          </p:cNvPr>
          <p:cNvCxnSpPr>
            <a:cxnSpLocks/>
            <a:stCxn id="13" idx="1"/>
            <a:endCxn id="236" idx="1"/>
          </p:cNvCxnSpPr>
          <p:nvPr/>
        </p:nvCxnSpPr>
        <p:spPr>
          <a:xfrm rot="10800000" flipV="1">
            <a:off x="740239" y="1835335"/>
            <a:ext cx="12700" cy="572331"/>
          </a:xfrm>
          <a:prstGeom prst="curvedConnector3">
            <a:avLst>
              <a:gd name="adj1" fmla="val 180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03C19897-C658-D047-A9B1-7FA5523633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3444" y="1295400"/>
            <a:ext cx="3835400" cy="2552700"/>
          </a:xfrm>
          <a:prstGeom prst="rect">
            <a:avLst/>
          </a:prstGeom>
        </p:spPr>
      </p:pic>
      <p:sp>
        <p:nvSpPr>
          <p:cNvPr id="16" name="Google Shape;238;p37">
            <a:extLst>
              <a:ext uri="{FF2B5EF4-FFF2-40B4-BE49-F238E27FC236}">
                <a16:creationId xmlns:a16="http://schemas.microsoft.com/office/drawing/2014/main" id="{1E93F41F-C7D4-7B40-9453-630D8322B79F}"/>
              </a:ext>
            </a:extLst>
          </p:cNvPr>
          <p:cNvSpPr/>
          <p:nvPr/>
        </p:nvSpPr>
        <p:spPr>
          <a:xfrm>
            <a:off x="740239" y="3936560"/>
            <a:ext cx="3555066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AdamW</a:t>
            </a:r>
            <a:endParaRPr sz="1600" b="0" i="0" u="none" strike="noStrike" cap="none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" name="Google Shape;238;p37">
            <a:extLst>
              <a:ext uri="{FF2B5EF4-FFF2-40B4-BE49-F238E27FC236}">
                <a16:creationId xmlns:a16="http://schemas.microsoft.com/office/drawing/2014/main" id="{A9FEECAF-5693-6943-B6A3-087594019852}"/>
              </a:ext>
            </a:extLst>
          </p:cNvPr>
          <p:cNvSpPr/>
          <p:nvPr/>
        </p:nvSpPr>
        <p:spPr>
          <a:xfrm>
            <a:off x="740239" y="4508891"/>
            <a:ext cx="3555066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SAM</a:t>
            </a:r>
            <a:endParaRPr sz="1600" b="0" i="0" u="none" strike="noStrike" cap="none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8" name="Google Shape;242;p37">
            <a:extLst>
              <a:ext uri="{FF2B5EF4-FFF2-40B4-BE49-F238E27FC236}">
                <a16:creationId xmlns:a16="http://schemas.microsoft.com/office/drawing/2014/main" id="{B2CB5C7A-BED0-5A48-8D67-CA874A50A0CA}"/>
              </a:ext>
            </a:extLst>
          </p:cNvPr>
          <p:cNvCxnSpPr>
            <a:cxnSpLocks/>
            <a:stCxn id="2" idx="1"/>
            <a:endCxn id="16" idx="1"/>
          </p:cNvCxnSpPr>
          <p:nvPr/>
        </p:nvCxnSpPr>
        <p:spPr>
          <a:xfrm rot="10800000" flipV="1">
            <a:off x="740239" y="3552328"/>
            <a:ext cx="12700" cy="572331"/>
          </a:xfrm>
          <a:prstGeom prst="curvedConnector3">
            <a:avLst>
              <a:gd name="adj1" fmla="val 180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21" name="Google Shape;242;p37">
            <a:extLst>
              <a:ext uri="{FF2B5EF4-FFF2-40B4-BE49-F238E27FC236}">
                <a16:creationId xmlns:a16="http://schemas.microsoft.com/office/drawing/2014/main" id="{291BD154-5459-924F-A6F6-82CAD3D94BB7}"/>
              </a:ext>
            </a:extLst>
          </p:cNvPr>
          <p:cNvCxnSpPr>
            <a:cxnSpLocks/>
            <a:stCxn id="16" idx="1"/>
            <a:endCxn id="17" idx="1"/>
          </p:cNvCxnSpPr>
          <p:nvPr/>
        </p:nvCxnSpPr>
        <p:spPr>
          <a:xfrm rot="10800000" flipV="1">
            <a:off x="740239" y="4124659"/>
            <a:ext cx="12700" cy="572331"/>
          </a:xfrm>
          <a:prstGeom prst="curvedConnector3">
            <a:avLst>
              <a:gd name="adj1" fmla="val 180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Смысл</a:t>
            </a:r>
            <a:endParaRPr/>
          </a:p>
        </p:txBody>
      </p:sp>
      <p:graphicFrame>
        <p:nvGraphicFramePr>
          <p:cNvPr id="183" name="Google Shape;183;p25"/>
          <p:cNvGraphicFramePr/>
          <p:nvPr>
            <p:extLst>
              <p:ext uri="{D42A27DB-BD31-4B8C-83A1-F6EECF244321}">
                <p14:modId xmlns:p14="http://schemas.microsoft.com/office/powerpoint/2010/main" val="3175037669"/>
              </p:ext>
            </p:extLst>
          </p:nvPr>
        </p:nvGraphicFramePr>
        <p:xfrm>
          <a:off x="1219200" y="1511273"/>
          <a:ext cx="7239000" cy="1047912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 dirty="0">
                          <a:solidFill>
                            <a:schemeClr val="accent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300" b="1" dirty="0">
                        <a:solidFill>
                          <a:schemeClr val="accent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Необходимо для обучения глубоких сетей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 dirty="0">
                          <a:solidFill>
                            <a:schemeClr val="accent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300" b="1" dirty="0">
                        <a:solidFill>
                          <a:schemeClr val="accent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Улучшить понимание устройства функции потерь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 dirty="0">
                          <a:solidFill>
                            <a:schemeClr val="accent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Уметь подбирать нужный оптимизатор в зависимости от задачи</a:t>
                      </a: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85" name="Google Shape;185;p25"/>
          <p:cNvSpPr txBox="1">
            <a:spLocks noGrp="1"/>
          </p:cNvSpPr>
          <p:nvPr>
            <p:ph type="subTitle" idx="4294967295"/>
          </p:nvPr>
        </p:nvSpPr>
        <p:spPr>
          <a:xfrm>
            <a:off x="500550" y="85736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algn="l" rtl="0"/>
            <a:r>
              <a:rPr lang="ru" sz="1500" b="1" dirty="0">
                <a:solidFill>
                  <a:srgbClr val="FF9900"/>
                </a:solidFill>
              </a:rPr>
              <a:t>Зачем вам это уметь</a:t>
            </a:r>
            <a:endParaRPr sz="1500" b="1" dirty="0">
              <a:solidFill>
                <a:srgbClr val="FF9900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74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</a:pPr>
            <a:br>
              <a:rPr lang="ru-RU" dirty="0"/>
            </a:br>
            <a:br>
              <a:rPr lang="ru-RU" dirty="0"/>
            </a:br>
            <a:r>
              <a:rPr lang="ru-RU" dirty="0"/>
              <a:t>Постановка задачи</a:t>
            </a:r>
            <a:br>
              <a:rPr lang="ru-RU" dirty="0"/>
            </a:br>
            <a:br>
              <a:rPr lang="ru-RU" dirty="0"/>
            </a:br>
            <a:r>
              <a:rPr lang="ru-RU" sz="2800" dirty="0"/>
              <a:t>Зачем нам оптимизатор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913399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8B270-3BFF-8040-A673-24605FB001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Обучение нейросети</a:t>
            </a:r>
            <a:endParaRPr lang="en-T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9CF23F-00D9-6B4D-9B0B-4FAFABFC7A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1426624"/>
            <a:ext cx="3810000" cy="2717867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9666083-7B58-1A41-94E3-32D9732AA0B0}"/>
              </a:ext>
            </a:extLst>
          </p:cNvPr>
          <p:cNvCxnSpPr>
            <a:cxnSpLocks/>
          </p:cNvCxnSpPr>
          <p:nvPr/>
        </p:nvCxnSpPr>
        <p:spPr>
          <a:xfrm>
            <a:off x="1752600" y="2785557"/>
            <a:ext cx="533400" cy="0"/>
          </a:xfrm>
          <a:prstGeom prst="straightConnector1">
            <a:avLst/>
          </a:prstGeom>
          <a:ln w="25400"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E7427BE-E4A4-834B-8048-B041E778FBF7}"/>
              </a:ext>
            </a:extLst>
          </p:cNvPr>
          <p:cNvCxnSpPr>
            <a:cxnSpLocks/>
          </p:cNvCxnSpPr>
          <p:nvPr/>
        </p:nvCxnSpPr>
        <p:spPr>
          <a:xfrm>
            <a:off x="6553200" y="2785557"/>
            <a:ext cx="533400" cy="0"/>
          </a:xfrm>
          <a:prstGeom prst="straightConnector1">
            <a:avLst/>
          </a:prstGeom>
          <a:ln w="25400"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76A097D-6485-2E46-819D-B9C3B6B26880}"/>
              </a:ext>
            </a:extLst>
          </p:cNvPr>
          <p:cNvSpPr txBox="1"/>
          <p:nvPr/>
        </p:nvSpPr>
        <p:spPr>
          <a:xfrm>
            <a:off x="1219200" y="2343150"/>
            <a:ext cx="633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вход</a:t>
            </a:r>
            <a:endParaRPr lang="en-T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C44A106-98EE-D041-BFCC-34DA495B9206}"/>
              </a:ext>
            </a:extLst>
          </p:cNvPr>
          <p:cNvSpPr txBox="1"/>
          <p:nvPr/>
        </p:nvSpPr>
        <p:spPr>
          <a:xfrm>
            <a:off x="6986429" y="2343150"/>
            <a:ext cx="788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выход</a:t>
            </a:r>
            <a:endParaRPr lang="en-T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F1DEF65-3A7C-5446-817E-F37DA59FCDA5}"/>
              </a:ext>
            </a:extLst>
          </p:cNvPr>
          <p:cNvSpPr txBox="1"/>
          <p:nvPr/>
        </p:nvSpPr>
        <p:spPr>
          <a:xfrm>
            <a:off x="1866899" y="4442228"/>
            <a:ext cx="541020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hlinkClick r:id="rId3"/>
              </a:rPr>
              <a:t>https://www.youtube.com/watch?v=f9oDe4Yq4E0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292805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9805</TotalTime>
  <Words>1335</Words>
  <Application>Microsoft Macintosh PowerPoint</Application>
  <PresentationFormat>On-screen Show (16:9)</PresentationFormat>
  <Paragraphs>252</Paragraphs>
  <Slides>45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4" baseType="lpstr">
      <vt:lpstr>-apple-system</vt:lpstr>
      <vt:lpstr>Arial</vt:lpstr>
      <vt:lpstr>Calibri</vt:lpstr>
      <vt:lpstr>Cambria Math</vt:lpstr>
      <vt:lpstr>Helvetica</vt:lpstr>
      <vt:lpstr>Roboto</vt:lpstr>
      <vt:lpstr>Roboto</vt:lpstr>
      <vt:lpstr>Symbol</vt:lpstr>
      <vt:lpstr>Office Theme</vt:lpstr>
      <vt:lpstr>ML Professional Продвинутые методы оптимизации</vt:lpstr>
      <vt:lpstr>Проверить, идет ли запись</vt:lpstr>
      <vt:lpstr>ML Professional Продвинутые методы оптимизации</vt:lpstr>
      <vt:lpstr>Правила вебинара</vt:lpstr>
      <vt:lpstr>Карта курса</vt:lpstr>
      <vt:lpstr>Маршрут вебинара</vt:lpstr>
      <vt:lpstr>Смысл</vt:lpstr>
      <vt:lpstr>  Постановка задачи  Зачем нам оптимизатор</vt:lpstr>
      <vt:lpstr>Обучение нейросети</vt:lpstr>
      <vt:lpstr>Нейрон j</vt:lpstr>
      <vt:lpstr>Математика BackProp  шаг коррекции</vt:lpstr>
      <vt:lpstr>Математика BackProp  обратный шаг</vt:lpstr>
      <vt:lpstr>Обратное распространение ошибки</vt:lpstr>
      <vt:lpstr>Градиентный спуск</vt:lpstr>
      <vt:lpstr>Градиентный спуск</vt:lpstr>
      <vt:lpstr>SGD и метод моментов</vt:lpstr>
      <vt:lpstr>Градиентный спуск</vt:lpstr>
      <vt:lpstr>Градиентный спуск по батчам</vt:lpstr>
      <vt:lpstr>SGD В чем проблема?</vt:lpstr>
      <vt:lpstr>Физика спешит на помощь!</vt:lpstr>
      <vt:lpstr>SGD with momentum</vt:lpstr>
      <vt:lpstr>SGD with momentum</vt:lpstr>
      <vt:lpstr>SGD with Nesterov momentum</vt:lpstr>
      <vt:lpstr>Вопросы?</vt:lpstr>
      <vt:lpstr>RMSprop, Adagrad и Adadelta</vt:lpstr>
      <vt:lpstr>Adagrad</vt:lpstr>
      <vt:lpstr>Adagrad: недостатки</vt:lpstr>
      <vt:lpstr>RMSprop</vt:lpstr>
      <vt:lpstr>RMSprop</vt:lpstr>
      <vt:lpstr>Adadelta</vt:lpstr>
      <vt:lpstr>Вопросы?</vt:lpstr>
      <vt:lpstr>Adam и AdamW</vt:lpstr>
      <vt:lpstr>Adam</vt:lpstr>
      <vt:lpstr>AdamW = Adam + weight decay</vt:lpstr>
      <vt:lpstr>Сравнение алгоритмов</vt:lpstr>
      <vt:lpstr>Вопросы?</vt:lpstr>
      <vt:lpstr>SAM-optimizer</vt:lpstr>
      <vt:lpstr>SHARPNESS-AWARE MINIMIZATION</vt:lpstr>
      <vt:lpstr>Практика</vt:lpstr>
      <vt:lpstr>Вопросы?</vt:lpstr>
      <vt:lpstr>Список материалов для изучения</vt:lpstr>
      <vt:lpstr>Рефлексия</vt:lpstr>
      <vt:lpstr>Рефлексия</vt:lpstr>
      <vt:lpstr>Заполните, пожалуйста, опрос о занятии по ссылке в чате</vt:lpstr>
      <vt:lpstr>Приходите на следующие вебинары 07.08 – Борьба с переобучение нейросетей, взрыв и затухание градиентов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Копия 1.2 Практическое занятие - Оптимизация кода, parallelization, multiprocessing, ускорение pandas, Modin для Pandas</dc:title>
  <cp:lastModifiedBy>Стурейко Игорь Олегович</cp:lastModifiedBy>
  <cp:revision>89</cp:revision>
  <dcterms:created xsi:type="dcterms:W3CDTF">2023-10-10T14:19:39Z</dcterms:created>
  <dcterms:modified xsi:type="dcterms:W3CDTF">2024-08-02T15:24:08Z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or">
    <vt:lpwstr>Google</vt:lpwstr>
  </property>
</Properties>
</file>